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305" r:id="rId5"/>
    <p:sldId id="301" r:id="rId6"/>
    <p:sldId id="302" r:id="rId7"/>
    <p:sldId id="303" r:id="rId8"/>
    <p:sldId id="304" r:id="rId9"/>
    <p:sldId id="257" r:id="rId10"/>
    <p:sldId id="258" r:id="rId11"/>
    <p:sldId id="270" r:id="rId12"/>
    <p:sldId id="259" r:id="rId13"/>
    <p:sldId id="260" r:id="rId14"/>
    <p:sldId id="261" r:id="rId15"/>
    <p:sldId id="262" r:id="rId16"/>
    <p:sldId id="263" r:id="rId17"/>
    <p:sldId id="264" r:id="rId18"/>
    <p:sldId id="265" r:id="rId19"/>
    <p:sldId id="273" r:id="rId20"/>
    <p:sldId id="266" r:id="rId21"/>
    <p:sldId id="267" r:id="rId22"/>
    <p:sldId id="268" r:id="rId23"/>
    <p:sldId id="274" r:id="rId24"/>
    <p:sldId id="269" r:id="rId25"/>
    <p:sldId id="275" r:id="rId26"/>
    <p:sldId id="276" r:id="rId27"/>
    <p:sldId id="277" r:id="rId28"/>
    <p:sldId id="289" r:id="rId29"/>
    <p:sldId id="278" r:id="rId30"/>
    <p:sldId id="279" r:id="rId31"/>
    <p:sldId id="280" r:id="rId32"/>
    <p:sldId id="281" r:id="rId33"/>
    <p:sldId id="282" r:id="rId34"/>
    <p:sldId id="283" r:id="rId35"/>
    <p:sldId id="284" r:id="rId36"/>
    <p:sldId id="285" r:id="rId37"/>
    <p:sldId id="286" r:id="rId38"/>
    <p:sldId id="287" r:id="rId39"/>
    <p:sldId id="291" r:id="rId40"/>
    <p:sldId id="288" r:id="rId41"/>
    <p:sldId id="290" r:id="rId42"/>
    <p:sldId id="292" r:id="rId43"/>
    <p:sldId id="293" r:id="rId44"/>
    <p:sldId id="294" r:id="rId45"/>
    <p:sldId id="295" r:id="rId46"/>
    <p:sldId id="296" r:id="rId47"/>
    <p:sldId id="297" r:id="rId48"/>
    <p:sldId id="298" r:id="rId49"/>
    <p:sldId id="299" r:id="rId50"/>
    <p:sldId id="300"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7" autoAdjust="0"/>
    <p:restoredTop sz="94660"/>
  </p:normalViewPr>
  <p:slideViewPr>
    <p:cSldViewPr snapToGrid="0">
      <p:cViewPr varScale="1">
        <p:scale>
          <a:sx n="116" d="100"/>
          <a:sy n="116" d="100"/>
        </p:scale>
        <p:origin x="10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4F9DD5-CF0A-4207-B540-6A7AFE6F45F9}"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71613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F9DD5-CF0A-4207-B540-6A7AFE6F45F9}"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2269851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F9DD5-CF0A-4207-B540-6A7AFE6F45F9}"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193764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F9DD5-CF0A-4207-B540-6A7AFE6F45F9}"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2736809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4F9DD5-CF0A-4207-B540-6A7AFE6F45F9}"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1560336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4F9DD5-CF0A-4207-B540-6A7AFE6F45F9}" type="datetimeFigureOut">
              <a:rPr lang="en-US" smtClean="0"/>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612143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4F9DD5-CF0A-4207-B540-6A7AFE6F45F9}" type="datetimeFigureOut">
              <a:rPr lang="en-US" smtClean="0"/>
              <a:t>5/10/2022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1208672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4F9DD5-CF0A-4207-B540-6A7AFE6F45F9}" type="datetimeFigureOut">
              <a:rPr lang="en-US" smtClean="0"/>
              <a:t>5/10/2022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1728560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4F9DD5-CF0A-4207-B540-6A7AFE6F45F9}" type="datetimeFigureOut">
              <a:rPr lang="en-US" smtClean="0"/>
              <a:t>5/10/2022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4118194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4F9DD5-CF0A-4207-B540-6A7AFE6F45F9}" type="datetimeFigureOut">
              <a:rPr lang="en-US" smtClean="0"/>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2435063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4F9DD5-CF0A-4207-B540-6A7AFE6F45F9}" type="datetimeFigureOut">
              <a:rPr lang="en-US" smtClean="0"/>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9CBA08-0BA1-4B83-BA87-36233FDB1643}" type="slidenum">
              <a:rPr lang="en-US" smtClean="0"/>
              <a:t>‹#›</a:t>
            </a:fld>
            <a:endParaRPr lang="en-US"/>
          </a:p>
        </p:txBody>
      </p:sp>
    </p:spTree>
    <p:extLst>
      <p:ext uri="{BB962C8B-B14F-4D97-AF65-F5344CB8AC3E}">
        <p14:creationId xmlns:p14="http://schemas.microsoft.com/office/powerpoint/2010/main" val="2511415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4F9DD5-CF0A-4207-B540-6A7AFE6F45F9}" type="datetimeFigureOut">
              <a:rPr lang="en-US" smtClean="0"/>
              <a:t>5/10/2022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CBA08-0BA1-4B83-BA87-36233FDB1643}" type="slidenum">
              <a:rPr lang="en-US" smtClean="0"/>
              <a:t>‹#›</a:t>
            </a:fld>
            <a:endParaRPr lang="en-US"/>
          </a:p>
        </p:txBody>
      </p:sp>
    </p:spTree>
    <p:extLst>
      <p:ext uri="{BB962C8B-B14F-4D97-AF65-F5344CB8AC3E}">
        <p14:creationId xmlns:p14="http://schemas.microsoft.com/office/powerpoint/2010/main" val="1582523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Makes a Marriage Invalid?</a:t>
            </a:r>
            <a:endParaRPr lang="en-US" dirty="0"/>
          </a:p>
        </p:txBody>
      </p:sp>
      <p:sp>
        <p:nvSpPr>
          <p:cNvPr id="3" name="Subtitle 2"/>
          <p:cNvSpPr>
            <a:spLocks noGrp="1"/>
          </p:cNvSpPr>
          <p:nvPr>
            <p:ph type="subTitle" idx="1"/>
          </p:nvPr>
        </p:nvSpPr>
        <p:spPr/>
        <p:txBody>
          <a:bodyPr>
            <a:normAutofit lnSpcReduction="10000"/>
          </a:bodyPr>
          <a:lstStyle/>
          <a:p>
            <a:endParaRPr lang="en-US" dirty="0" smtClean="0"/>
          </a:p>
          <a:p>
            <a:endParaRPr lang="en-US" dirty="0"/>
          </a:p>
          <a:p>
            <a:r>
              <a:rPr lang="en-US" dirty="0" smtClean="0"/>
              <a:t>Very Rev. James M. Clark, J.C.L., J.V.</a:t>
            </a:r>
          </a:p>
          <a:p>
            <a:r>
              <a:rPr lang="en-US" dirty="0" smtClean="0"/>
              <a:t>© Diocese of Memphis in Tennessee</a:t>
            </a:r>
            <a:endParaRPr lang="en-US" dirty="0"/>
          </a:p>
        </p:txBody>
      </p:sp>
    </p:spTree>
    <p:extLst>
      <p:ext uri="{BB962C8B-B14F-4D97-AF65-F5344CB8AC3E}">
        <p14:creationId xmlns:p14="http://schemas.microsoft.com/office/powerpoint/2010/main" val="1935249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Obstacles to a Valid Marriage</a:t>
            </a:r>
            <a:endParaRPr lang="en-US" dirty="0"/>
          </a:p>
        </p:txBody>
      </p:sp>
      <p:sp>
        <p:nvSpPr>
          <p:cNvPr id="3" name="Content Placeholder 2"/>
          <p:cNvSpPr>
            <a:spLocks noGrp="1"/>
          </p:cNvSpPr>
          <p:nvPr>
            <p:ph idx="1"/>
          </p:nvPr>
        </p:nvSpPr>
        <p:spPr/>
        <p:txBody>
          <a:bodyPr/>
          <a:lstStyle/>
          <a:p>
            <a:r>
              <a:rPr lang="en-US" dirty="0" smtClean="0"/>
              <a:t>Lack of Canonical Form (Applies Only to Catholic Marriages)</a:t>
            </a:r>
          </a:p>
          <a:p>
            <a:r>
              <a:rPr lang="en-US" dirty="0" smtClean="0"/>
              <a:t>Impediment</a:t>
            </a:r>
          </a:p>
          <a:p>
            <a:r>
              <a:rPr lang="en-US" dirty="0" smtClean="0"/>
              <a:t>Defect of Consent</a:t>
            </a:r>
            <a:endParaRPr lang="en-US" dirty="0"/>
          </a:p>
        </p:txBody>
      </p:sp>
    </p:spTree>
    <p:extLst>
      <p:ext uri="{BB962C8B-B14F-4D97-AF65-F5344CB8AC3E}">
        <p14:creationId xmlns:p14="http://schemas.microsoft.com/office/powerpoint/2010/main" val="3837304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Invalid Marriage: Lack of Canonical Form </a:t>
            </a:r>
            <a:r>
              <a:rPr lang="en-US" dirty="0">
                <a:solidFill>
                  <a:prstClr val="black"/>
                </a:solidFill>
              </a:rPr>
              <a:t>(Applies Only to Catholic Marriages)</a:t>
            </a:r>
            <a:endParaRPr lang="en-US" dirty="0"/>
          </a:p>
        </p:txBody>
      </p:sp>
    </p:spTree>
    <p:extLst>
      <p:ext uri="{BB962C8B-B14F-4D97-AF65-F5344CB8AC3E}">
        <p14:creationId xmlns:p14="http://schemas.microsoft.com/office/powerpoint/2010/main" val="3895816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Canonical Form of Marriage: Tridentine Origin</a:t>
            </a:r>
            <a:endParaRPr lang="en-US" dirty="0"/>
          </a:p>
        </p:txBody>
      </p:sp>
      <p:sp>
        <p:nvSpPr>
          <p:cNvPr id="3" name="Content Placeholder 2"/>
          <p:cNvSpPr>
            <a:spLocks noGrp="1"/>
          </p:cNvSpPr>
          <p:nvPr>
            <p:ph idx="1"/>
          </p:nvPr>
        </p:nvSpPr>
        <p:spPr/>
        <p:txBody>
          <a:bodyPr/>
          <a:lstStyle/>
          <a:p>
            <a:pPr marL="0" indent="0">
              <a:buNone/>
            </a:pPr>
            <a:r>
              <a:rPr lang="en-US" dirty="0" smtClean="0"/>
              <a:t>At session 24 of the Council of Trent (1563), the bishops imposed a special requirement for Catholics to get married</a:t>
            </a:r>
          </a:p>
          <a:p>
            <a:pPr lvl="1"/>
            <a:r>
              <a:rPr lang="en-US" dirty="0" smtClean="0"/>
              <a:t>At this time in the Church, there were many clandestine marriages</a:t>
            </a:r>
          </a:p>
          <a:p>
            <a:pPr lvl="1"/>
            <a:r>
              <a:rPr lang="en-US" dirty="0" smtClean="0"/>
              <a:t>These clandestine marriages resulted in many problems in the life of Catholics over matters such as the legitimacy of children and abandoned spouses</a:t>
            </a:r>
          </a:p>
          <a:p>
            <a:pPr lvl="1"/>
            <a:r>
              <a:rPr lang="en-US" dirty="0" smtClean="0"/>
              <a:t>To avoid problems from clandestine marriage, the Church began to require that certain conditions be observed for a Catholic marriage to be validly contracted</a:t>
            </a:r>
          </a:p>
          <a:p>
            <a:pPr lvl="1"/>
            <a:r>
              <a:rPr lang="en-US" dirty="0" smtClean="0"/>
              <a:t>The required conditions established by the Council of Trent constituted the “canonical form” of marriage</a:t>
            </a:r>
          </a:p>
          <a:p>
            <a:endParaRPr lang="en-US" dirty="0"/>
          </a:p>
        </p:txBody>
      </p:sp>
    </p:spTree>
    <p:extLst>
      <p:ext uri="{BB962C8B-B14F-4D97-AF65-F5344CB8AC3E}">
        <p14:creationId xmlns:p14="http://schemas.microsoft.com/office/powerpoint/2010/main" val="713744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Canonical Form of Marriage: </a:t>
            </a:r>
            <a:r>
              <a:rPr lang="en-US" dirty="0" smtClean="0">
                <a:solidFill>
                  <a:prstClr val="black"/>
                </a:solidFill>
              </a:rPr>
              <a:t>Current Law</a:t>
            </a:r>
            <a:br>
              <a:rPr lang="en-US" dirty="0" smtClean="0">
                <a:solidFill>
                  <a:prstClr val="black"/>
                </a:solidFill>
              </a:rPr>
            </a:br>
            <a:r>
              <a:rPr lang="en-US" dirty="0">
                <a:solidFill>
                  <a:prstClr val="black"/>
                </a:solidFill>
              </a:rPr>
              <a:t>(Applies Only to Catholic Marriages)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Since the time of the Council of Trent, several adjustments have been made to the law concerning the canonical form of marriage. </a:t>
            </a:r>
          </a:p>
          <a:p>
            <a:pPr marL="0" indent="0">
              <a:buNone/>
            </a:pPr>
            <a:r>
              <a:rPr lang="en-US" dirty="0" smtClean="0"/>
              <a:t>Currently, canon law (c. 1108, §1) requires two essential elements for a marriage to be valid (if one of the parties to the marriage is a Catholic):</a:t>
            </a:r>
          </a:p>
          <a:p>
            <a:r>
              <a:rPr lang="en-US" dirty="0" smtClean="0"/>
              <a:t>The proper </a:t>
            </a:r>
            <a:r>
              <a:rPr lang="en-US" i="1" dirty="0" err="1" smtClean="0"/>
              <a:t>assistens</a:t>
            </a:r>
            <a:r>
              <a:rPr lang="en-US" dirty="0" smtClean="0"/>
              <a:t> (witnessing minister)</a:t>
            </a:r>
          </a:p>
          <a:p>
            <a:pPr marL="0" indent="0">
              <a:buNone/>
            </a:pPr>
            <a:r>
              <a:rPr lang="en-US" dirty="0"/>
              <a:t>&amp;</a:t>
            </a:r>
            <a:endParaRPr lang="en-US" dirty="0" smtClean="0"/>
          </a:p>
          <a:p>
            <a:r>
              <a:rPr lang="en-US" dirty="0" smtClean="0"/>
              <a:t>Two witnesses</a:t>
            </a:r>
          </a:p>
          <a:p>
            <a:pPr marL="0" indent="0">
              <a:buNone/>
            </a:pPr>
            <a:endParaRPr lang="en-US" dirty="0" smtClean="0"/>
          </a:p>
          <a:p>
            <a:endParaRPr lang="en-US" dirty="0"/>
          </a:p>
        </p:txBody>
      </p:sp>
    </p:spTree>
    <p:extLst>
      <p:ext uri="{BB962C8B-B14F-4D97-AF65-F5344CB8AC3E}">
        <p14:creationId xmlns:p14="http://schemas.microsoft.com/office/powerpoint/2010/main" val="1934857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Canonical Form: </a:t>
            </a:r>
            <a:r>
              <a:rPr lang="en-US" i="1" dirty="0" err="1" smtClean="0"/>
              <a:t>Assistens</a:t>
            </a:r>
            <a:r>
              <a:rPr lang="en-US" i="1" dirty="0" smtClean="0"/>
              <a:t/>
            </a:r>
            <a:br>
              <a:rPr lang="en-US" i="1" dirty="0" smtClean="0"/>
            </a:br>
            <a:r>
              <a:rPr lang="en-US" dirty="0">
                <a:solidFill>
                  <a:prstClr val="black"/>
                </a:solidFill>
              </a:rPr>
              <a:t>(Applies Only to Catholic Marriages)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minister who witnesses and receives the vows (the </a:t>
            </a:r>
            <a:r>
              <a:rPr lang="en-US" i="1" dirty="0" err="1" smtClean="0"/>
              <a:t>assistens</a:t>
            </a:r>
            <a:r>
              <a:rPr lang="en-US" dirty="0" smtClean="0"/>
              <a:t>) must be:</a:t>
            </a:r>
          </a:p>
          <a:p>
            <a:pPr lvl="1"/>
            <a:r>
              <a:rPr lang="en-US" dirty="0" smtClean="0"/>
              <a:t>the local ordinary (i.e. the diocesan bishop, the vicar general)</a:t>
            </a:r>
          </a:p>
          <a:p>
            <a:pPr marL="457200" lvl="1" indent="0">
              <a:buNone/>
            </a:pPr>
            <a:r>
              <a:rPr lang="en-US" dirty="0" smtClean="0"/>
              <a:t>or </a:t>
            </a:r>
          </a:p>
          <a:p>
            <a:pPr lvl="1"/>
            <a:r>
              <a:rPr lang="en-US" dirty="0" smtClean="0"/>
              <a:t>the pastor of the territory where the wedding takes place</a:t>
            </a:r>
          </a:p>
          <a:p>
            <a:pPr marL="457200" lvl="1" indent="0">
              <a:buNone/>
            </a:pPr>
            <a:r>
              <a:rPr lang="en-US" dirty="0" smtClean="0"/>
              <a:t>or</a:t>
            </a:r>
          </a:p>
          <a:p>
            <a:pPr lvl="1"/>
            <a:r>
              <a:rPr lang="en-US" dirty="0" smtClean="0"/>
              <a:t>some other priest or deacon who has been delegated by one of the above</a:t>
            </a:r>
            <a:endParaRPr lang="en-US" dirty="0"/>
          </a:p>
        </p:txBody>
      </p:sp>
    </p:spTree>
    <p:extLst>
      <p:ext uri="{BB962C8B-B14F-4D97-AF65-F5344CB8AC3E}">
        <p14:creationId xmlns:p14="http://schemas.microsoft.com/office/powerpoint/2010/main" val="1552262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Canonical Form: Witnesses</a:t>
            </a:r>
            <a:br>
              <a:rPr lang="en-US" dirty="0" smtClean="0"/>
            </a:br>
            <a:r>
              <a:rPr lang="en-US" dirty="0" smtClean="0"/>
              <a:t>(Applies Only to Catholic Marriages)</a:t>
            </a:r>
            <a:endParaRPr lang="en-US" dirty="0"/>
          </a:p>
        </p:txBody>
      </p:sp>
      <p:sp>
        <p:nvSpPr>
          <p:cNvPr id="3" name="Content Placeholder 2"/>
          <p:cNvSpPr>
            <a:spLocks noGrp="1"/>
          </p:cNvSpPr>
          <p:nvPr>
            <p:ph idx="1"/>
          </p:nvPr>
        </p:nvSpPr>
        <p:spPr/>
        <p:txBody>
          <a:bodyPr/>
          <a:lstStyle/>
          <a:p>
            <a:pPr marL="0" indent="0">
              <a:buNone/>
            </a:pPr>
            <a:r>
              <a:rPr lang="en-US" dirty="0" smtClean="0"/>
              <a:t>Anyone can serve as one of the two witnesses at a Catholic wedding</a:t>
            </a:r>
            <a:endParaRPr lang="en-US" dirty="0"/>
          </a:p>
          <a:p>
            <a:pPr marL="0" indent="0">
              <a:buNone/>
            </a:pPr>
            <a:endParaRPr lang="en-US" dirty="0" smtClean="0"/>
          </a:p>
          <a:p>
            <a:pPr marL="0" indent="0">
              <a:buNone/>
            </a:pPr>
            <a:r>
              <a:rPr lang="en-US" dirty="0" smtClean="0"/>
              <a:t>(Note: If a bride and a groom stand in the Church before their pastor and exchange vows, but there are no witnesses to the ceremony, then the marriage is invalid due to a lack of canonical form.)</a:t>
            </a:r>
          </a:p>
        </p:txBody>
      </p:sp>
    </p:spTree>
    <p:extLst>
      <p:ext uri="{BB962C8B-B14F-4D97-AF65-F5344CB8AC3E}">
        <p14:creationId xmlns:p14="http://schemas.microsoft.com/office/powerpoint/2010/main" val="2444973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Points on Canonical Form</a:t>
            </a:r>
            <a:endParaRPr lang="en-US" dirty="0"/>
          </a:p>
        </p:txBody>
      </p:sp>
      <p:sp>
        <p:nvSpPr>
          <p:cNvPr id="3" name="Content Placeholder 2"/>
          <p:cNvSpPr>
            <a:spLocks noGrp="1"/>
          </p:cNvSpPr>
          <p:nvPr>
            <p:ph idx="1"/>
          </p:nvPr>
        </p:nvSpPr>
        <p:spPr/>
        <p:txBody>
          <a:bodyPr/>
          <a:lstStyle/>
          <a:p>
            <a:r>
              <a:rPr lang="en-US" dirty="0" smtClean="0"/>
              <a:t>If a wedding is celebrated in which either the bride or the groom is a Catholic, then the wedding must be celebrated according to canonical form</a:t>
            </a:r>
          </a:p>
          <a:p>
            <a:r>
              <a:rPr lang="en-US" dirty="0" smtClean="0"/>
              <a:t>Canonical form requires the presence of the proper </a:t>
            </a:r>
            <a:r>
              <a:rPr lang="en-US" i="1" dirty="0" err="1" smtClean="0"/>
              <a:t>assistens</a:t>
            </a:r>
            <a:r>
              <a:rPr lang="en-US" dirty="0" smtClean="0"/>
              <a:t> (minister) and two witnesses</a:t>
            </a:r>
          </a:p>
          <a:p>
            <a:r>
              <a:rPr lang="en-US" dirty="0" smtClean="0"/>
              <a:t>If a wedding is celebrated in which either the bride or the groom is Catholic, but the wedding is not celebrated with the proper </a:t>
            </a:r>
            <a:r>
              <a:rPr lang="en-US" i="1" dirty="0" err="1" smtClean="0"/>
              <a:t>assistens</a:t>
            </a:r>
            <a:r>
              <a:rPr lang="en-US" dirty="0" smtClean="0"/>
              <a:t> and two witnesses, then the marriage is </a:t>
            </a:r>
            <a:r>
              <a:rPr lang="en-US" i="1" dirty="0" smtClean="0"/>
              <a:t>invalid</a:t>
            </a:r>
            <a:r>
              <a:rPr lang="en-US" dirty="0" smtClean="0"/>
              <a:t>.</a:t>
            </a:r>
          </a:p>
        </p:txBody>
      </p:sp>
    </p:spTree>
    <p:extLst>
      <p:ext uri="{BB962C8B-B14F-4D97-AF65-F5344CB8AC3E}">
        <p14:creationId xmlns:p14="http://schemas.microsoft.com/office/powerpoint/2010/main" val="3808355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the Requirement of Canonical Form</a:t>
            </a:r>
            <a:endParaRPr lang="en-US" dirty="0"/>
          </a:p>
        </p:txBody>
      </p:sp>
      <p:sp>
        <p:nvSpPr>
          <p:cNvPr id="3" name="Content Placeholder 2"/>
          <p:cNvSpPr>
            <a:spLocks noGrp="1"/>
          </p:cNvSpPr>
          <p:nvPr>
            <p:ph idx="1"/>
          </p:nvPr>
        </p:nvSpPr>
        <p:spPr/>
        <p:txBody>
          <a:bodyPr/>
          <a:lstStyle/>
          <a:p>
            <a:r>
              <a:rPr lang="en-US" dirty="0" smtClean="0"/>
              <a:t>If a Catholic intends to marry a non-Catholic, the Catholic party may request a dispensation from canonical form</a:t>
            </a:r>
          </a:p>
          <a:p>
            <a:pPr lvl="1"/>
            <a:r>
              <a:rPr lang="en-US" dirty="0" smtClean="0"/>
              <a:t>The local ordinary or his delegate may grant a dispensation from canonical form if there is a serious reason to do so</a:t>
            </a:r>
          </a:p>
          <a:p>
            <a:pPr lvl="1"/>
            <a:r>
              <a:rPr lang="en-US" dirty="0" smtClean="0"/>
              <a:t>The dispensation must be obtained </a:t>
            </a:r>
            <a:r>
              <a:rPr lang="en-US" i="1" dirty="0" smtClean="0"/>
              <a:t>before</a:t>
            </a:r>
            <a:r>
              <a:rPr lang="en-US" dirty="0" smtClean="0"/>
              <a:t> the wedding ceremony</a:t>
            </a:r>
          </a:p>
          <a:p>
            <a:pPr lvl="1"/>
            <a:r>
              <a:rPr lang="en-US" dirty="0" smtClean="0"/>
              <a:t>If the dispensation is granted, then the parties may get married anywhere they wish and no Catholic minister is required to be present</a:t>
            </a:r>
          </a:p>
          <a:p>
            <a:r>
              <a:rPr lang="en-US" dirty="0" smtClean="0"/>
              <a:t>If two Catholics intend to marry, they may only obtain a dispensation from canonical form from the Holy See</a:t>
            </a:r>
          </a:p>
          <a:p>
            <a:pPr lvl="1"/>
            <a:r>
              <a:rPr lang="en-US" dirty="0" smtClean="0"/>
              <a:t>In practice, the Holy See does not give a dispensation from canonical form for two Catholics</a:t>
            </a:r>
            <a:endParaRPr lang="en-US" dirty="0"/>
          </a:p>
        </p:txBody>
      </p:sp>
    </p:spTree>
    <p:extLst>
      <p:ext uri="{BB962C8B-B14F-4D97-AF65-F5344CB8AC3E}">
        <p14:creationId xmlns:p14="http://schemas.microsoft.com/office/powerpoint/2010/main" val="1174802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Avoiding Common Errors about Canonical Form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Notice that the requirement of canonical form has nothing to do with the building in which the wedding takes place</a:t>
            </a:r>
          </a:p>
          <a:p>
            <a:pPr lvl="1"/>
            <a:r>
              <a:rPr lang="en-US" dirty="0" smtClean="0"/>
              <a:t>Oftentimes, people refer to marriage according to canonical form as “getting married in the Church”</a:t>
            </a:r>
          </a:p>
          <a:p>
            <a:pPr lvl="2"/>
            <a:r>
              <a:rPr lang="en-US" dirty="0" smtClean="0"/>
              <a:t>This expression actually means: “getting married in accordance with the law of the Church”</a:t>
            </a:r>
          </a:p>
          <a:p>
            <a:pPr lvl="2"/>
            <a:r>
              <a:rPr lang="en-US" dirty="0" smtClean="0"/>
              <a:t>This expression is very imprecise and leads to much confusion</a:t>
            </a:r>
          </a:p>
          <a:p>
            <a:pPr lvl="1"/>
            <a:r>
              <a:rPr lang="en-US" dirty="0" smtClean="0"/>
              <a:t>The Church usually requires Catholic weddings to take place in Catholic churches, but it is not absolutely required</a:t>
            </a:r>
          </a:p>
          <a:p>
            <a:pPr lvl="1"/>
            <a:r>
              <a:rPr lang="en-US" dirty="0" smtClean="0"/>
              <a:t>The law regarding canonical form has nothing to do with the building where the marriage takes place; it only stipulates who must witness the ceremony</a:t>
            </a:r>
          </a:p>
          <a:p>
            <a:r>
              <a:rPr lang="en-US" dirty="0" smtClean="0"/>
              <a:t>Canonical form only applies to Catholic weddings!</a:t>
            </a:r>
          </a:p>
          <a:p>
            <a:pPr lvl="1"/>
            <a:r>
              <a:rPr lang="en-US" dirty="0" smtClean="0"/>
              <a:t>By “Catholic wedding,” I mean a wedding in which either the bride or the groom is a Catholic</a:t>
            </a:r>
            <a:endParaRPr lang="en-US" dirty="0"/>
          </a:p>
        </p:txBody>
      </p:sp>
    </p:spTree>
    <p:extLst>
      <p:ext uri="{BB962C8B-B14F-4D97-AF65-F5344CB8AC3E}">
        <p14:creationId xmlns:p14="http://schemas.microsoft.com/office/powerpoint/2010/main" val="3021386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Invalid Marriage: Impediments</a:t>
            </a:r>
            <a:endParaRPr lang="en-US" dirty="0"/>
          </a:p>
        </p:txBody>
      </p:sp>
    </p:spTree>
    <p:extLst>
      <p:ext uri="{BB962C8B-B14F-4D97-AF65-F5344CB8AC3E}">
        <p14:creationId xmlns:p14="http://schemas.microsoft.com/office/powerpoint/2010/main" val="530469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Points</a:t>
            </a:r>
            <a:endParaRPr lang="en-US" dirty="0"/>
          </a:p>
        </p:txBody>
      </p:sp>
      <p:sp>
        <p:nvSpPr>
          <p:cNvPr id="3" name="Content Placeholder 2"/>
          <p:cNvSpPr>
            <a:spLocks noGrp="1"/>
          </p:cNvSpPr>
          <p:nvPr>
            <p:ph idx="1"/>
          </p:nvPr>
        </p:nvSpPr>
        <p:spPr/>
        <p:txBody>
          <a:bodyPr>
            <a:normAutofit lnSpcReduction="10000"/>
          </a:bodyPr>
          <a:lstStyle/>
          <a:p>
            <a:pPr lvl="0"/>
            <a:r>
              <a:rPr lang="en-US" dirty="0">
                <a:solidFill>
                  <a:prstClr val="black"/>
                </a:solidFill>
              </a:rPr>
              <a:t>If two baptized Christians enter into a valid marriage and subsequently consummate that marriage, no power on earth has the authority or ability to dissolve the bond of marriage between those two spouses. It can only be dissolved by death.</a:t>
            </a:r>
          </a:p>
          <a:p>
            <a:pPr lvl="0"/>
            <a:r>
              <a:rPr lang="en-US" dirty="0">
                <a:solidFill>
                  <a:prstClr val="black"/>
                </a:solidFill>
              </a:rPr>
              <a:t>This teaching comes directly from the mouth of Jesus, who is God.</a:t>
            </a:r>
          </a:p>
          <a:p>
            <a:pPr marL="0" indent="0">
              <a:buNone/>
            </a:pPr>
            <a:r>
              <a:rPr lang="en-US" dirty="0" smtClean="0"/>
              <a:t>Therefore:</a:t>
            </a:r>
          </a:p>
          <a:p>
            <a:r>
              <a:rPr lang="en-US" dirty="0" smtClean="0"/>
              <a:t>The only way that a baptized Christian can leave a marriage and marry someone else is if he/she can prove to a Church tribunal that the first marriage was never valid.</a:t>
            </a:r>
          </a:p>
          <a:p>
            <a:r>
              <a:rPr lang="en-US" dirty="0" smtClean="0"/>
              <a:t>If the marriage was never valid, then the marriage did not really exist.</a:t>
            </a:r>
            <a:endParaRPr lang="en-US" dirty="0"/>
          </a:p>
        </p:txBody>
      </p:sp>
    </p:spTree>
    <p:extLst>
      <p:ext uri="{BB962C8B-B14F-4D97-AF65-F5344CB8AC3E}">
        <p14:creationId xmlns:p14="http://schemas.microsoft.com/office/powerpoint/2010/main" val="32526677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Impediments</a:t>
            </a:r>
            <a:endParaRPr lang="en-US" dirty="0"/>
          </a:p>
        </p:txBody>
      </p:sp>
      <p:sp>
        <p:nvSpPr>
          <p:cNvPr id="3" name="Content Placeholder 2"/>
          <p:cNvSpPr>
            <a:spLocks noGrp="1"/>
          </p:cNvSpPr>
          <p:nvPr>
            <p:ph idx="1"/>
          </p:nvPr>
        </p:nvSpPr>
        <p:spPr/>
        <p:txBody>
          <a:bodyPr/>
          <a:lstStyle/>
          <a:p>
            <a:r>
              <a:rPr lang="en-US" dirty="0" smtClean="0"/>
              <a:t>An impediment prevents a person from validly entering into marriage</a:t>
            </a:r>
          </a:p>
          <a:p>
            <a:r>
              <a:rPr lang="en-US" dirty="0" smtClean="0"/>
              <a:t>Some impediments are founded on natural law (divine law)</a:t>
            </a:r>
          </a:p>
          <a:p>
            <a:pPr lvl="1"/>
            <a:r>
              <a:rPr lang="en-US" dirty="0" smtClean="0"/>
              <a:t>Natural law impediments apply to all marriages—Catholic or non-Catholic, natural or sacramental</a:t>
            </a:r>
          </a:p>
          <a:p>
            <a:r>
              <a:rPr lang="en-US" dirty="0" smtClean="0"/>
              <a:t>Some impediments are founded on ecclesiastical law</a:t>
            </a:r>
          </a:p>
          <a:p>
            <a:pPr lvl="1"/>
            <a:r>
              <a:rPr lang="en-US" dirty="0" smtClean="0"/>
              <a:t>Church law impediments only apply to Catholic marriages</a:t>
            </a:r>
            <a:endParaRPr lang="en-US" dirty="0"/>
          </a:p>
        </p:txBody>
      </p:sp>
    </p:spTree>
    <p:extLst>
      <p:ext uri="{BB962C8B-B14F-4D97-AF65-F5344CB8AC3E}">
        <p14:creationId xmlns:p14="http://schemas.microsoft.com/office/powerpoint/2010/main" val="252423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Law Impediments</a:t>
            </a:r>
            <a:endParaRPr lang="en-US" dirty="0"/>
          </a:p>
        </p:txBody>
      </p:sp>
      <p:sp>
        <p:nvSpPr>
          <p:cNvPr id="3" name="Content Placeholder 2"/>
          <p:cNvSpPr>
            <a:spLocks noGrp="1"/>
          </p:cNvSpPr>
          <p:nvPr>
            <p:ph idx="1"/>
          </p:nvPr>
        </p:nvSpPr>
        <p:spPr/>
        <p:txBody>
          <a:bodyPr/>
          <a:lstStyle/>
          <a:p>
            <a:r>
              <a:rPr lang="en-US" dirty="0" smtClean="0"/>
              <a:t>The Catholic Church believes that some impediments to marriage come directly from God the Creator</a:t>
            </a:r>
          </a:p>
          <a:p>
            <a:r>
              <a:rPr lang="en-US" dirty="0" smtClean="0"/>
              <a:t>Since they come from God and are based on his design for marriage at the beginning of creation, they apply to all marriages regardless of whether the parties are Catholic or non-Catholic, Christian or non-Christian</a:t>
            </a:r>
          </a:p>
          <a:p>
            <a:r>
              <a:rPr lang="en-US" dirty="0" smtClean="0"/>
              <a:t>These natural law impediments apply to both natural marriages and sacramental marriages</a:t>
            </a:r>
            <a:endParaRPr lang="en-US" dirty="0"/>
          </a:p>
        </p:txBody>
      </p:sp>
    </p:spTree>
    <p:extLst>
      <p:ext uri="{BB962C8B-B14F-4D97-AF65-F5344CB8AC3E}">
        <p14:creationId xmlns:p14="http://schemas.microsoft.com/office/powerpoint/2010/main" val="1291698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Examples of Divine Law Impediments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Prior Bond (</a:t>
            </a:r>
            <a:r>
              <a:rPr lang="en-US" i="1" dirty="0" err="1" smtClean="0"/>
              <a:t>Ligamen</a:t>
            </a:r>
            <a:r>
              <a:rPr lang="en-US" dirty="0" smtClean="0"/>
              <a:t>)</a:t>
            </a:r>
          </a:p>
          <a:p>
            <a:pPr lvl="1"/>
            <a:r>
              <a:rPr lang="en-US" dirty="0" smtClean="0"/>
              <a:t>Already married to someone else</a:t>
            </a:r>
          </a:p>
          <a:p>
            <a:pPr lvl="1"/>
            <a:r>
              <a:rPr lang="en-US" dirty="0" smtClean="0"/>
              <a:t>If a person has already been validly married to someone else, then that person is not free to contract marriage (even if he/she has a civil divorce)</a:t>
            </a:r>
          </a:p>
          <a:p>
            <a:r>
              <a:rPr lang="en-US" dirty="0" smtClean="0"/>
              <a:t>Antecedent and Perpetual Impotence</a:t>
            </a:r>
          </a:p>
          <a:p>
            <a:pPr lvl="1"/>
            <a:r>
              <a:rPr lang="en-US" dirty="0" smtClean="0"/>
              <a:t>If a person is incapable of having sexual intercourse at the time of the wedding and it is a permanent condition that cannot be corrected by medical means, then the person cannot validly contract marriage</a:t>
            </a:r>
          </a:p>
          <a:p>
            <a:pPr lvl="1"/>
            <a:r>
              <a:rPr lang="en-US" dirty="0" smtClean="0"/>
              <a:t>Note: This has nothing to do with sterility! Sterility is </a:t>
            </a:r>
            <a:r>
              <a:rPr lang="en-US" i="1" dirty="0" smtClean="0"/>
              <a:t>not</a:t>
            </a:r>
            <a:r>
              <a:rPr lang="en-US" dirty="0" smtClean="0"/>
              <a:t> </a:t>
            </a:r>
            <a:r>
              <a:rPr lang="en-US" dirty="0" smtClean="0"/>
              <a:t>an </a:t>
            </a:r>
            <a:r>
              <a:rPr lang="en-US" dirty="0" smtClean="0"/>
              <a:t>impediment.</a:t>
            </a:r>
          </a:p>
          <a:p>
            <a:r>
              <a:rPr lang="en-US" dirty="0" smtClean="0"/>
              <a:t>Consanguinity (Natural Law)</a:t>
            </a:r>
          </a:p>
          <a:p>
            <a:pPr lvl="1"/>
            <a:r>
              <a:rPr lang="en-US" dirty="0" smtClean="0"/>
              <a:t>Related by blood</a:t>
            </a:r>
          </a:p>
          <a:p>
            <a:pPr lvl="1"/>
            <a:r>
              <a:rPr lang="en-US" dirty="0" smtClean="0"/>
              <a:t>If the parties are related in the direct line (i.e. parent and child; grandparent and grandchild), they cannot validly marry</a:t>
            </a:r>
          </a:p>
          <a:p>
            <a:pPr lvl="1"/>
            <a:endParaRPr lang="en-US" dirty="0" smtClean="0"/>
          </a:p>
          <a:p>
            <a:endParaRPr lang="en-US" dirty="0"/>
          </a:p>
        </p:txBody>
      </p:sp>
    </p:spTree>
    <p:extLst>
      <p:ext uri="{BB962C8B-B14F-4D97-AF65-F5344CB8AC3E}">
        <p14:creationId xmlns:p14="http://schemas.microsoft.com/office/powerpoint/2010/main" val="28798084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Ecclesiastical Law Impediments</a:t>
            </a:r>
            <a:endParaRPr lang="en-US" dirty="0"/>
          </a:p>
        </p:txBody>
      </p:sp>
      <p:sp>
        <p:nvSpPr>
          <p:cNvPr id="3" name="Content Placeholder 2"/>
          <p:cNvSpPr>
            <a:spLocks noGrp="1"/>
          </p:cNvSpPr>
          <p:nvPr>
            <p:ph idx="1"/>
          </p:nvPr>
        </p:nvSpPr>
        <p:spPr/>
        <p:txBody>
          <a:bodyPr/>
          <a:lstStyle/>
          <a:p>
            <a:r>
              <a:rPr lang="en-US" dirty="0" smtClean="0"/>
              <a:t>The Church has established some impediments to marriage</a:t>
            </a:r>
          </a:p>
          <a:p>
            <a:r>
              <a:rPr lang="en-US" dirty="0" smtClean="0"/>
              <a:t>These impediments do not come from natural law (divine law)</a:t>
            </a:r>
          </a:p>
          <a:p>
            <a:r>
              <a:rPr lang="en-US" dirty="0" smtClean="0"/>
              <a:t>These impediments </a:t>
            </a:r>
            <a:r>
              <a:rPr lang="en-US" i="1" dirty="0" smtClean="0"/>
              <a:t>only apply to Catholics</a:t>
            </a:r>
            <a:endParaRPr lang="en-US" i="1" dirty="0"/>
          </a:p>
        </p:txBody>
      </p:sp>
    </p:spTree>
    <p:extLst>
      <p:ext uri="{BB962C8B-B14F-4D97-AF65-F5344CB8AC3E}">
        <p14:creationId xmlns:p14="http://schemas.microsoft.com/office/powerpoint/2010/main" val="42772793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Some Examples of </a:t>
            </a:r>
            <a:r>
              <a:rPr lang="en-US" dirty="0" smtClean="0">
                <a:solidFill>
                  <a:prstClr val="black"/>
                </a:solidFill>
              </a:rPr>
              <a:t>Ecclesiastical </a:t>
            </a:r>
            <a:r>
              <a:rPr lang="en-US" dirty="0">
                <a:solidFill>
                  <a:prstClr val="black"/>
                </a:solidFill>
              </a:rPr>
              <a:t>Law </a:t>
            </a:r>
            <a:r>
              <a:rPr lang="en-US" dirty="0" smtClean="0">
                <a:solidFill>
                  <a:prstClr val="black"/>
                </a:solidFill>
              </a:rPr>
              <a:t>Impediments (I)</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Disparity of Cult (Worship)</a:t>
            </a:r>
          </a:p>
          <a:p>
            <a:pPr lvl="1"/>
            <a:r>
              <a:rPr lang="en-US" dirty="0" smtClean="0"/>
              <a:t>A Catholic cannot validly marry an unbaptized person</a:t>
            </a:r>
          </a:p>
          <a:p>
            <a:pPr lvl="1"/>
            <a:r>
              <a:rPr lang="en-US" dirty="0" smtClean="0"/>
              <a:t>If a Catholic wants to marry an unbaptized person validly, then he/she must request a dispensation from the local ordinary</a:t>
            </a:r>
          </a:p>
          <a:p>
            <a:pPr lvl="1"/>
            <a:r>
              <a:rPr lang="en-US" dirty="0" smtClean="0"/>
              <a:t>If there is no dispensation, then the marriage is invalid</a:t>
            </a:r>
          </a:p>
          <a:p>
            <a:r>
              <a:rPr lang="en-US" dirty="0" smtClean="0"/>
              <a:t>Crime</a:t>
            </a:r>
          </a:p>
          <a:p>
            <a:pPr lvl="1"/>
            <a:r>
              <a:rPr lang="en-US" dirty="0" smtClean="0"/>
              <a:t>A Catholic cannot validly marry someone if he/she brought about the death of that person’s previous spouse so that they can marry</a:t>
            </a:r>
          </a:p>
          <a:p>
            <a:r>
              <a:rPr lang="en-US" dirty="0" smtClean="0"/>
              <a:t>Sacred Orders</a:t>
            </a:r>
          </a:p>
          <a:p>
            <a:pPr lvl="1"/>
            <a:r>
              <a:rPr lang="en-US" dirty="0" smtClean="0"/>
              <a:t>Any man who has been ordained a deacon, priest, or bishop cannot validly contract marriage</a:t>
            </a:r>
          </a:p>
          <a:p>
            <a:pPr lvl="1"/>
            <a:r>
              <a:rPr lang="en-US" dirty="0" smtClean="0"/>
              <a:t>If an ordained man wants to contract marriage, he must obtain a dispensation from the Holy See</a:t>
            </a:r>
          </a:p>
        </p:txBody>
      </p:sp>
    </p:spTree>
    <p:extLst>
      <p:ext uri="{BB962C8B-B14F-4D97-AF65-F5344CB8AC3E}">
        <p14:creationId xmlns:p14="http://schemas.microsoft.com/office/powerpoint/2010/main" val="42226491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Some Examples of Ecclesiastical Law Impediments (</a:t>
            </a:r>
            <a:r>
              <a:rPr lang="en-US" dirty="0" smtClean="0">
                <a:solidFill>
                  <a:prstClr val="black"/>
                </a:solidFill>
              </a:rPr>
              <a:t>II)</a:t>
            </a:r>
            <a:endParaRPr lang="en-US" dirty="0"/>
          </a:p>
        </p:txBody>
      </p:sp>
      <p:sp>
        <p:nvSpPr>
          <p:cNvPr id="3" name="Content Placeholder 2"/>
          <p:cNvSpPr>
            <a:spLocks noGrp="1"/>
          </p:cNvSpPr>
          <p:nvPr>
            <p:ph idx="1"/>
          </p:nvPr>
        </p:nvSpPr>
        <p:spPr/>
        <p:txBody>
          <a:bodyPr/>
          <a:lstStyle/>
          <a:p>
            <a:r>
              <a:rPr lang="en-US" dirty="0" smtClean="0"/>
              <a:t>Perpetual Religious Vows</a:t>
            </a:r>
          </a:p>
          <a:p>
            <a:pPr lvl="1"/>
            <a:r>
              <a:rPr lang="en-US" dirty="0" smtClean="0"/>
              <a:t>If a man or woman has made lifelong vows as a religious (e.g. monk, nun, friar, religious brother, religious sister) in some religious institutes, he/she cannot validly marry</a:t>
            </a:r>
          </a:p>
          <a:p>
            <a:pPr lvl="1"/>
            <a:r>
              <a:rPr lang="en-US" dirty="0" smtClean="0"/>
              <a:t>If a religious in perpetual vows wishes to marry, he/she must obtain a dispensation from vows from the Holy See</a:t>
            </a:r>
          </a:p>
          <a:p>
            <a:r>
              <a:rPr lang="en-US" dirty="0" smtClean="0"/>
              <a:t>Affinity</a:t>
            </a:r>
          </a:p>
          <a:p>
            <a:pPr lvl="1"/>
            <a:r>
              <a:rPr lang="en-US" dirty="0" smtClean="0"/>
              <a:t>Related by marriage</a:t>
            </a:r>
          </a:p>
          <a:p>
            <a:pPr lvl="1"/>
            <a:r>
              <a:rPr lang="en-US" dirty="0" smtClean="0"/>
              <a:t>If a man and woman are too closely related by marriage (i.e. step-parent and step-child; step-grandparent and step-grandchild), they cannot validly marry</a:t>
            </a:r>
            <a:endParaRPr lang="en-US" dirty="0"/>
          </a:p>
        </p:txBody>
      </p:sp>
    </p:spTree>
    <p:extLst>
      <p:ext uri="{BB962C8B-B14F-4D97-AF65-F5344CB8AC3E}">
        <p14:creationId xmlns:p14="http://schemas.microsoft.com/office/powerpoint/2010/main" val="12866296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Examples of Ecclesiastical Law Impediments (</a:t>
            </a:r>
            <a:r>
              <a:rPr lang="en-US" dirty="0" smtClean="0"/>
              <a:t>III)</a:t>
            </a:r>
            <a:endParaRPr lang="en-US" dirty="0"/>
          </a:p>
        </p:txBody>
      </p:sp>
      <p:sp>
        <p:nvSpPr>
          <p:cNvPr id="3" name="Content Placeholder 2"/>
          <p:cNvSpPr>
            <a:spLocks noGrp="1"/>
          </p:cNvSpPr>
          <p:nvPr>
            <p:ph idx="1"/>
          </p:nvPr>
        </p:nvSpPr>
        <p:spPr/>
        <p:txBody>
          <a:bodyPr/>
          <a:lstStyle/>
          <a:p>
            <a:r>
              <a:rPr lang="en-US" dirty="0" smtClean="0"/>
              <a:t>Adoption</a:t>
            </a:r>
          </a:p>
          <a:p>
            <a:pPr lvl="1"/>
            <a:r>
              <a:rPr lang="en-US" dirty="0" smtClean="0"/>
              <a:t>Related by adoption</a:t>
            </a:r>
          </a:p>
          <a:p>
            <a:pPr lvl="1"/>
            <a:r>
              <a:rPr lang="en-US" dirty="0" smtClean="0"/>
              <a:t>If a man and woman are too closely related by adoption (i.e. parent and adopted child; grandparent and adopted grandchild), then they cannot validly marry</a:t>
            </a:r>
          </a:p>
          <a:p>
            <a:r>
              <a:rPr lang="en-US" dirty="0" smtClean="0"/>
              <a:t>Consanguinity (Ecclesiastical Law)</a:t>
            </a:r>
          </a:p>
          <a:p>
            <a:pPr lvl="1"/>
            <a:r>
              <a:rPr lang="en-US" dirty="0" smtClean="0"/>
              <a:t>As mentioned before, it is a matter of divine law that one cannot marry one’s parent, grandparent, child, or grandchild</a:t>
            </a:r>
          </a:p>
          <a:p>
            <a:pPr lvl="1"/>
            <a:r>
              <a:rPr lang="en-US" dirty="0" smtClean="0"/>
              <a:t>For Catholics, the Church extends this even further and prohibits a person from marrying one’s aunt/uncle, niece/nephew, first cousin</a:t>
            </a:r>
          </a:p>
          <a:p>
            <a:pPr lvl="1"/>
            <a:r>
              <a:rPr lang="en-US" dirty="0" smtClean="0"/>
              <a:t>The local ordinary can grant a dispensation to allow first cousins to marry</a:t>
            </a:r>
            <a:endParaRPr lang="en-US" dirty="0"/>
          </a:p>
        </p:txBody>
      </p:sp>
    </p:spTree>
    <p:extLst>
      <p:ext uri="{BB962C8B-B14F-4D97-AF65-F5344CB8AC3E}">
        <p14:creationId xmlns:p14="http://schemas.microsoft.com/office/powerpoint/2010/main" val="26486739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Impediments</a:t>
            </a:r>
            <a:endParaRPr lang="en-US" dirty="0"/>
          </a:p>
        </p:txBody>
      </p:sp>
      <p:sp>
        <p:nvSpPr>
          <p:cNvPr id="3" name="Content Placeholder 2"/>
          <p:cNvSpPr>
            <a:spLocks noGrp="1"/>
          </p:cNvSpPr>
          <p:nvPr>
            <p:ph idx="1"/>
          </p:nvPr>
        </p:nvSpPr>
        <p:spPr/>
        <p:txBody>
          <a:bodyPr/>
          <a:lstStyle/>
          <a:p>
            <a:r>
              <a:rPr lang="en-US" dirty="0" smtClean="0"/>
              <a:t>An impediment prevents a person from validly marrying</a:t>
            </a:r>
          </a:p>
          <a:p>
            <a:r>
              <a:rPr lang="en-US" dirty="0" smtClean="0"/>
              <a:t>Some impediments are established by the Creator (natural law impediments); they apply to everyone</a:t>
            </a:r>
          </a:p>
          <a:p>
            <a:r>
              <a:rPr lang="en-US" dirty="0" smtClean="0"/>
              <a:t>Some impediments are established by the Church (ecclesiastical law impediments); they apply only to Catholics</a:t>
            </a:r>
            <a:endParaRPr lang="en-US" dirty="0"/>
          </a:p>
        </p:txBody>
      </p:sp>
    </p:spTree>
    <p:extLst>
      <p:ext uri="{BB962C8B-B14F-4D97-AF65-F5344CB8AC3E}">
        <p14:creationId xmlns:p14="http://schemas.microsoft.com/office/powerpoint/2010/main" val="13962363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Invalid Marriage: Defects of Consent</a:t>
            </a:r>
            <a:endParaRPr lang="en-US" dirty="0"/>
          </a:p>
        </p:txBody>
      </p:sp>
    </p:spTree>
    <p:extLst>
      <p:ext uri="{BB962C8B-B14F-4D97-AF65-F5344CB8AC3E}">
        <p14:creationId xmlns:p14="http://schemas.microsoft.com/office/powerpoint/2010/main" val="42726646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Defects of Consent</a:t>
            </a:r>
            <a:endParaRPr lang="en-US" dirty="0"/>
          </a:p>
        </p:txBody>
      </p:sp>
      <p:sp>
        <p:nvSpPr>
          <p:cNvPr id="3" name="Content Placeholder 2"/>
          <p:cNvSpPr>
            <a:spLocks noGrp="1"/>
          </p:cNvSpPr>
          <p:nvPr>
            <p:ph idx="1"/>
          </p:nvPr>
        </p:nvSpPr>
        <p:spPr/>
        <p:txBody>
          <a:bodyPr/>
          <a:lstStyle/>
          <a:p>
            <a:r>
              <a:rPr lang="en-US" dirty="0" smtClean="0"/>
              <a:t>Keeping in mind that marriage is a kind of contract, the Church teaches that a marriage may be invalid due to certain defects in the intention or ability of the person making marriage vows.</a:t>
            </a:r>
          </a:p>
          <a:p>
            <a:r>
              <a:rPr lang="en-US" dirty="0" smtClean="0"/>
              <a:t>The Church teaches that a marriage can be invalid if:</a:t>
            </a:r>
          </a:p>
          <a:p>
            <a:pPr lvl="1"/>
            <a:r>
              <a:rPr lang="en-US" dirty="0" smtClean="0"/>
              <a:t>the person is forced into marriage (force or grave fear); or</a:t>
            </a:r>
          </a:p>
          <a:p>
            <a:pPr lvl="1"/>
            <a:r>
              <a:rPr lang="en-US" dirty="0" smtClean="0"/>
              <a:t>the person is deceived into marrying; or</a:t>
            </a:r>
          </a:p>
          <a:p>
            <a:pPr lvl="1"/>
            <a:r>
              <a:rPr lang="en-US" dirty="0" smtClean="0"/>
              <a:t>the person intends the marriage to be something contrary to God’s law about marriage; or</a:t>
            </a:r>
          </a:p>
          <a:p>
            <a:pPr lvl="1"/>
            <a:r>
              <a:rPr lang="en-US" dirty="0" smtClean="0"/>
              <a:t>the person is psychologically incapable of fulfilling the obligations of marriage.</a:t>
            </a:r>
            <a:endParaRPr lang="en-US" dirty="0"/>
          </a:p>
        </p:txBody>
      </p:sp>
    </p:spTree>
    <p:extLst>
      <p:ext uri="{BB962C8B-B14F-4D97-AF65-F5344CB8AC3E}">
        <p14:creationId xmlns:p14="http://schemas.microsoft.com/office/powerpoint/2010/main" val="3242724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Consent Makes Marriage</a:t>
            </a:r>
            <a:endParaRPr lang="en-US" dirty="0"/>
          </a:p>
        </p:txBody>
      </p:sp>
      <p:sp>
        <p:nvSpPr>
          <p:cNvPr id="3" name="Content Placeholder 2"/>
          <p:cNvSpPr>
            <a:spLocks noGrp="1"/>
          </p:cNvSpPr>
          <p:nvPr>
            <p:ph idx="1"/>
          </p:nvPr>
        </p:nvSpPr>
        <p:spPr/>
        <p:txBody>
          <a:bodyPr/>
          <a:lstStyle/>
          <a:p>
            <a:r>
              <a:rPr lang="en-US" dirty="0" smtClean="0"/>
              <a:t>The consent expressed by the spouses in the marriage vows makes the marriage come into existence</a:t>
            </a:r>
          </a:p>
          <a:p>
            <a:r>
              <a:rPr lang="en-US" dirty="0" smtClean="0"/>
              <a:t>If the consent is valid on the day of the wedding, it can never become invalid</a:t>
            </a:r>
          </a:p>
          <a:p>
            <a:r>
              <a:rPr lang="en-US" dirty="0" smtClean="0"/>
              <a:t>The fundamental question that any Catholic tribunal must determine is this: Was the marriage valid </a:t>
            </a:r>
            <a:r>
              <a:rPr lang="en-US" i="1" dirty="0" smtClean="0"/>
              <a:t>at the time of consent</a:t>
            </a:r>
            <a:r>
              <a:rPr lang="en-US" dirty="0" smtClean="0"/>
              <a:t>?</a:t>
            </a:r>
            <a:endParaRPr lang="en-US" dirty="0"/>
          </a:p>
        </p:txBody>
      </p:sp>
    </p:spTree>
    <p:extLst>
      <p:ext uri="{BB962C8B-B14F-4D97-AF65-F5344CB8AC3E}">
        <p14:creationId xmlns:p14="http://schemas.microsoft.com/office/powerpoint/2010/main" val="27825331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Specific Defects of Consent that Invalidate Marriage (I)</a:t>
            </a:r>
            <a:endParaRPr lang="en-US" dirty="0"/>
          </a:p>
        </p:txBody>
      </p:sp>
      <p:sp>
        <p:nvSpPr>
          <p:cNvPr id="3" name="Content Placeholder 2"/>
          <p:cNvSpPr>
            <a:spLocks noGrp="1"/>
          </p:cNvSpPr>
          <p:nvPr>
            <p:ph idx="1"/>
          </p:nvPr>
        </p:nvSpPr>
        <p:spPr/>
        <p:txBody>
          <a:bodyPr/>
          <a:lstStyle/>
          <a:p>
            <a:r>
              <a:rPr lang="en-US" dirty="0" smtClean="0"/>
              <a:t>Total Simulation</a:t>
            </a:r>
          </a:p>
          <a:p>
            <a:pPr lvl="1"/>
            <a:r>
              <a:rPr lang="en-US" dirty="0" smtClean="0"/>
              <a:t>One or both of the parties said the marriage vows, but did not mean them</a:t>
            </a:r>
          </a:p>
          <a:p>
            <a:pPr lvl="1"/>
            <a:r>
              <a:rPr lang="en-US" dirty="0" smtClean="0"/>
              <a:t>Examples:</a:t>
            </a:r>
          </a:p>
          <a:p>
            <a:pPr lvl="2"/>
            <a:r>
              <a:rPr lang="en-US" dirty="0" smtClean="0"/>
              <a:t>Sham marriage for the sake of obtaining an inheritance</a:t>
            </a:r>
          </a:p>
          <a:p>
            <a:pPr lvl="2"/>
            <a:r>
              <a:rPr lang="en-US" dirty="0" smtClean="0"/>
              <a:t>Sham marriage for the sake of obtaining a green card</a:t>
            </a:r>
          </a:p>
          <a:p>
            <a:r>
              <a:rPr lang="en-US" dirty="0" smtClean="0"/>
              <a:t>Partial Simulation</a:t>
            </a:r>
          </a:p>
          <a:p>
            <a:pPr lvl="1"/>
            <a:r>
              <a:rPr lang="en-US" dirty="0" smtClean="0"/>
              <a:t>One or both of the parties said the marriage vows, but positively excluded some element that is essential to marriage</a:t>
            </a:r>
          </a:p>
          <a:p>
            <a:pPr lvl="1"/>
            <a:r>
              <a:rPr lang="en-US" dirty="0" smtClean="0"/>
              <a:t>There are several possible kinds of partial simulation, the following are just some of them</a:t>
            </a:r>
            <a:endParaRPr lang="en-US" dirty="0"/>
          </a:p>
        </p:txBody>
      </p:sp>
    </p:spTree>
    <p:extLst>
      <p:ext uri="{BB962C8B-B14F-4D97-AF65-F5344CB8AC3E}">
        <p14:creationId xmlns:p14="http://schemas.microsoft.com/office/powerpoint/2010/main" val="1409765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prstClr val="black"/>
                </a:solidFill>
              </a:rPr>
              <a:t>Some Specific </a:t>
            </a:r>
            <a:r>
              <a:rPr lang="en-US" dirty="0">
                <a:solidFill>
                  <a:prstClr val="black"/>
                </a:solidFill>
              </a:rPr>
              <a:t>Defects of Consent that Invalidate Marriage (</a:t>
            </a:r>
            <a:r>
              <a:rPr lang="en-US" dirty="0" smtClean="0">
                <a:solidFill>
                  <a:prstClr val="black"/>
                </a:solidFill>
              </a:rPr>
              <a:t>II)</a:t>
            </a:r>
            <a:endParaRPr lang="en-US" dirty="0"/>
          </a:p>
        </p:txBody>
      </p:sp>
      <p:sp>
        <p:nvSpPr>
          <p:cNvPr id="3" name="Content Placeholder 2"/>
          <p:cNvSpPr>
            <a:spLocks noGrp="1"/>
          </p:cNvSpPr>
          <p:nvPr>
            <p:ph idx="1"/>
          </p:nvPr>
        </p:nvSpPr>
        <p:spPr/>
        <p:txBody>
          <a:bodyPr/>
          <a:lstStyle/>
          <a:p>
            <a:r>
              <a:rPr lang="en-US" dirty="0" smtClean="0"/>
              <a:t>Partial Simulation Regarding Indissolubility</a:t>
            </a:r>
          </a:p>
          <a:p>
            <a:pPr lvl="1"/>
            <a:r>
              <a:rPr lang="en-US" dirty="0" smtClean="0"/>
              <a:t>If a party says the vows, but has positively decided that he/she will end the marriage and marry someone else if he/she is unhappy</a:t>
            </a:r>
          </a:p>
          <a:p>
            <a:pPr lvl="1"/>
            <a:r>
              <a:rPr lang="en-US" dirty="0" smtClean="0"/>
              <a:t>There can be various reasons that one might simulate regarding indissolubility: unhappy marriage, inability to have children, adultery, etc.</a:t>
            </a:r>
          </a:p>
          <a:p>
            <a:pPr lvl="1"/>
            <a:r>
              <a:rPr lang="en-US" dirty="0" smtClean="0"/>
              <a:t>If one or both of the parties, positively reserves the right to end the marriage and marry someone else for any reason, the marriage is invalid</a:t>
            </a:r>
          </a:p>
          <a:p>
            <a:r>
              <a:rPr lang="en-US" dirty="0" smtClean="0"/>
              <a:t>Partial Simulation Regarding Fidelity</a:t>
            </a:r>
          </a:p>
          <a:p>
            <a:pPr lvl="1"/>
            <a:r>
              <a:rPr lang="en-US" dirty="0" smtClean="0"/>
              <a:t>If a party says the vows, but has positively reserved the right to have sex with someone other than his/her spouse, the marriage is invalid</a:t>
            </a:r>
            <a:endParaRPr lang="en-US" dirty="0"/>
          </a:p>
        </p:txBody>
      </p:sp>
    </p:spTree>
    <p:extLst>
      <p:ext uri="{BB962C8B-B14F-4D97-AF65-F5344CB8AC3E}">
        <p14:creationId xmlns:p14="http://schemas.microsoft.com/office/powerpoint/2010/main" val="31096703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prstClr val="black"/>
                </a:solidFill>
              </a:rPr>
              <a:t>Some Specific </a:t>
            </a:r>
            <a:r>
              <a:rPr lang="en-US" dirty="0">
                <a:solidFill>
                  <a:prstClr val="black"/>
                </a:solidFill>
              </a:rPr>
              <a:t>Defects of Consent that Invalidate Marriage (</a:t>
            </a:r>
            <a:r>
              <a:rPr lang="en-US" dirty="0" smtClean="0">
                <a:solidFill>
                  <a:prstClr val="black"/>
                </a:solidFill>
              </a:rPr>
              <a:t>III)</a:t>
            </a:r>
            <a:endParaRPr lang="en-US" dirty="0"/>
          </a:p>
        </p:txBody>
      </p:sp>
      <p:sp>
        <p:nvSpPr>
          <p:cNvPr id="3" name="Content Placeholder 2"/>
          <p:cNvSpPr>
            <a:spLocks noGrp="1"/>
          </p:cNvSpPr>
          <p:nvPr>
            <p:ph idx="1"/>
          </p:nvPr>
        </p:nvSpPr>
        <p:spPr/>
        <p:txBody>
          <a:bodyPr>
            <a:normAutofit/>
          </a:bodyPr>
          <a:lstStyle/>
          <a:p>
            <a:r>
              <a:rPr lang="en-US" dirty="0" smtClean="0"/>
              <a:t>Partial Simulation Regarding Procreation of Children</a:t>
            </a:r>
          </a:p>
          <a:p>
            <a:pPr lvl="1"/>
            <a:r>
              <a:rPr lang="en-US" dirty="0" smtClean="0"/>
              <a:t>If a party says the vows, but has positively decided that he/she will not have children during the marriage, the marriage is invalid</a:t>
            </a:r>
          </a:p>
          <a:p>
            <a:pPr lvl="1"/>
            <a:r>
              <a:rPr lang="en-US" dirty="0" smtClean="0"/>
              <a:t>If a party says the vows, but has positively decided that he/she will not allow the conception of a child until he or she is ready (regardless of the opinion of the other spouse), the marriage is invalid</a:t>
            </a:r>
          </a:p>
        </p:txBody>
      </p:sp>
    </p:spTree>
    <p:extLst>
      <p:ext uri="{BB962C8B-B14F-4D97-AF65-F5344CB8AC3E}">
        <p14:creationId xmlns:p14="http://schemas.microsoft.com/office/powerpoint/2010/main" val="17908820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prstClr val="black"/>
                </a:solidFill>
              </a:rPr>
              <a:t>Some Specific </a:t>
            </a:r>
            <a:r>
              <a:rPr lang="en-US" dirty="0">
                <a:solidFill>
                  <a:prstClr val="black"/>
                </a:solidFill>
              </a:rPr>
              <a:t>Defects of Consent that Invalidate Marriage (</a:t>
            </a:r>
            <a:r>
              <a:rPr lang="en-US" dirty="0" smtClean="0">
                <a:solidFill>
                  <a:prstClr val="black"/>
                </a:solidFill>
              </a:rPr>
              <a:t>IV)</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Force or Grave Fear</a:t>
            </a:r>
          </a:p>
          <a:p>
            <a:pPr lvl="1"/>
            <a:r>
              <a:rPr lang="en-US" dirty="0" smtClean="0"/>
              <a:t>If a person is forced to marry someone whom he/she absolutely does not wish to marry, the marriage is invalid</a:t>
            </a:r>
          </a:p>
          <a:p>
            <a:pPr lvl="1"/>
            <a:r>
              <a:rPr lang="en-US" dirty="0" smtClean="0"/>
              <a:t>If a person consents to marry solely because he/she believed that it was the only way to escape serious harm, the marriage is invalid</a:t>
            </a:r>
          </a:p>
          <a:p>
            <a:r>
              <a:rPr lang="en-US" dirty="0" smtClean="0"/>
              <a:t>Grave Defect of Discretionary Judgment Concerning the Essential Rights and Duties of Marriage</a:t>
            </a:r>
          </a:p>
          <a:p>
            <a:pPr lvl="1"/>
            <a:r>
              <a:rPr lang="en-US" dirty="0" smtClean="0"/>
              <a:t>If a person is suffering from a psychological condition that prevents him/her from truly understanding what marriage requires or prevents the person from freely choosing to marry, the marriage is invalid</a:t>
            </a:r>
          </a:p>
          <a:p>
            <a:pPr lvl="1"/>
            <a:r>
              <a:rPr lang="en-US" dirty="0" smtClean="0"/>
              <a:t>Psychological conditions that </a:t>
            </a:r>
            <a:r>
              <a:rPr lang="en-US" i="1" dirty="0" smtClean="0"/>
              <a:t>may</a:t>
            </a:r>
            <a:r>
              <a:rPr lang="en-US" dirty="0" smtClean="0"/>
              <a:t> lead to such a defect of judgment could include: sufficiently-advanced schizophrenia, bipolar, major depression, etc.; grave personality disorders; sexual compulsion</a:t>
            </a:r>
            <a:endParaRPr lang="en-US" dirty="0"/>
          </a:p>
        </p:txBody>
      </p:sp>
    </p:spTree>
    <p:extLst>
      <p:ext uri="{BB962C8B-B14F-4D97-AF65-F5344CB8AC3E}">
        <p14:creationId xmlns:p14="http://schemas.microsoft.com/office/powerpoint/2010/main" val="42016664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Some Specific Defects of Consent that Invalidate Marriage </a:t>
            </a:r>
            <a:r>
              <a:rPr lang="en-US" dirty="0" smtClean="0">
                <a:solidFill>
                  <a:prstClr val="black"/>
                </a:solidFill>
              </a:rPr>
              <a:t>(V</a:t>
            </a:r>
            <a:r>
              <a:rPr lang="en-US" dirty="0">
                <a:solidFill>
                  <a:prstClr val="black"/>
                </a:solidFill>
              </a:rPr>
              <a:t>)</a:t>
            </a:r>
            <a:endParaRPr lang="en-US" dirty="0"/>
          </a:p>
        </p:txBody>
      </p:sp>
      <p:sp>
        <p:nvSpPr>
          <p:cNvPr id="3" name="Content Placeholder 2"/>
          <p:cNvSpPr>
            <a:spLocks noGrp="1"/>
          </p:cNvSpPr>
          <p:nvPr>
            <p:ph idx="1"/>
          </p:nvPr>
        </p:nvSpPr>
        <p:spPr/>
        <p:txBody>
          <a:bodyPr>
            <a:normAutofit lnSpcReduction="10000"/>
          </a:bodyPr>
          <a:lstStyle/>
          <a:p>
            <a:r>
              <a:rPr lang="en-US" dirty="0" smtClean="0"/>
              <a:t>Psychic Incapacity</a:t>
            </a:r>
          </a:p>
          <a:p>
            <a:pPr lvl="1"/>
            <a:r>
              <a:rPr lang="en-US" dirty="0" smtClean="0"/>
              <a:t>If one understands the obligations of marriage and freely chooses marriage, but has a serious psychological condition that prevents one from fulfilling essential marital duties, the marriage is invalid</a:t>
            </a:r>
          </a:p>
          <a:p>
            <a:pPr lvl="1"/>
            <a:r>
              <a:rPr lang="en-US" dirty="0" smtClean="0"/>
              <a:t>Like the previous defect of consent, this can include persons who have grave psychological illnesses or other conditions of a psychic nature that prevent fulfilling the essential obligations of marriage</a:t>
            </a:r>
          </a:p>
          <a:p>
            <a:r>
              <a:rPr lang="en-US" dirty="0" smtClean="0"/>
              <a:t>Ignorance</a:t>
            </a:r>
          </a:p>
          <a:p>
            <a:pPr lvl="1"/>
            <a:r>
              <a:rPr lang="en-US" dirty="0" smtClean="0"/>
              <a:t>If someone consents to marriage without knowing that marriage is a permanent partnership that requires some kind of sexual activity, the marriage is invalid</a:t>
            </a:r>
          </a:p>
          <a:p>
            <a:pPr lvl="1"/>
            <a:r>
              <a:rPr lang="en-US" dirty="0" smtClean="0"/>
              <a:t>Very rare</a:t>
            </a:r>
            <a:endParaRPr lang="en-US" dirty="0"/>
          </a:p>
        </p:txBody>
      </p:sp>
    </p:spTree>
    <p:extLst>
      <p:ext uri="{BB962C8B-B14F-4D97-AF65-F5344CB8AC3E}">
        <p14:creationId xmlns:p14="http://schemas.microsoft.com/office/powerpoint/2010/main" val="23145086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Some Specific Defects of Consent that Invalidate Marriage </a:t>
            </a:r>
            <a:r>
              <a:rPr lang="en-US" dirty="0" smtClean="0">
                <a:solidFill>
                  <a:prstClr val="black"/>
                </a:solidFill>
              </a:rPr>
              <a:t>(VI)</a:t>
            </a:r>
            <a:endParaRPr lang="en-US" dirty="0"/>
          </a:p>
        </p:txBody>
      </p:sp>
      <p:sp>
        <p:nvSpPr>
          <p:cNvPr id="3" name="Content Placeholder 2"/>
          <p:cNvSpPr>
            <a:spLocks noGrp="1"/>
          </p:cNvSpPr>
          <p:nvPr>
            <p:ph idx="1"/>
          </p:nvPr>
        </p:nvSpPr>
        <p:spPr/>
        <p:txBody>
          <a:bodyPr/>
          <a:lstStyle/>
          <a:p>
            <a:r>
              <a:rPr lang="en-US" dirty="0" smtClean="0"/>
              <a:t>Fraud</a:t>
            </a:r>
          </a:p>
          <a:p>
            <a:pPr lvl="1"/>
            <a:r>
              <a:rPr lang="en-US" dirty="0" smtClean="0"/>
              <a:t>If a person enters into marriage while being maliciously deceived about an important quality of the partner, the marriage is invalid</a:t>
            </a:r>
          </a:p>
          <a:p>
            <a:pPr lvl="1"/>
            <a:r>
              <a:rPr lang="en-US" dirty="0" smtClean="0"/>
              <a:t>This defect of consent does not apply to just any deception</a:t>
            </a:r>
          </a:p>
          <a:p>
            <a:pPr lvl="2"/>
            <a:r>
              <a:rPr lang="en-US" dirty="0" smtClean="0"/>
              <a:t>Must involve a deception that was deliberately perpetrated as a way to make the person agree to marry</a:t>
            </a:r>
          </a:p>
          <a:p>
            <a:pPr lvl="2"/>
            <a:r>
              <a:rPr lang="en-US" dirty="0" smtClean="0"/>
              <a:t>Must involve deception about something that can seriously disrupt the marriage</a:t>
            </a:r>
          </a:p>
          <a:p>
            <a:pPr lvl="3"/>
            <a:r>
              <a:rPr lang="en-US" dirty="0" smtClean="0"/>
              <a:t>Example: knowingly deceiving a party about one’s own sterility, concealing one’s hatred for a person’s children from a previous marriage, etc.</a:t>
            </a:r>
          </a:p>
          <a:p>
            <a:r>
              <a:rPr lang="en-US" dirty="0" smtClean="0"/>
              <a:t>Future Condition</a:t>
            </a:r>
          </a:p>
          <a:p>
            <a:pPr lvl="1"/>
            <a:r>
              <a:rPr lang="en-US" dirty="0" smtClean="0"/>
              <a:t>If a person makes marriage vows while making their fulfillment contingent upon some future occurrence or event, the marriage is invalid</a:t>
            </a:r>
            <a:endParaRPr lang="en-US" dirty="0"/>
          </a:p>
        </p:txBody>
      </p:sp>
    </p:spTree>
    <p:extLst>
      <p:ext uri="{BB962C8B-B14F-4D97-AF65-F5344CB8AC3E}">
        <p14:creationId xmlns:p14="http://schemas.microsoft.com/office/powerpoint/2010/main" val="14753012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Some Specific Defects of Consent that Invalidate Marriage </a:t>
            </a:r>
            <a:r>
              <a:rPr lang="en-US" dirty="0" smtClean="0">
                <a:solidFill>
                  <a:prstClr val="black"/>
                </a:solidFill>
              </a:rPr>
              <a:t>(VII)</a:t>
            </a:r>
            <a:endParaRPr lang="en-US" dirty="0"/>
          </a:p>
        </p:txBody>
      </p:sp>
      <p:sp>
        <p:nvSpPr>
          <p:cNvPr id="3" name="Content Placeholder 2"/>
          <p:cNvSpPr>
            <a:spLocks noGrp="1"/>
          </p:cNvSpPr>
          <p:nvPr>
            <p:ph idx="1"/>
          </p:nvPr>
        </p:nvSpPr>
        <p:spPr/>
        <p:txBody>
          <a:bodyPr/>
          <a:lstStyle/>
          <a:p>
            <a:r>
              <a:rPr lang="en-US" dirty="0" smtClean="0"/>
              <a:t>Error of Person</a:t>
            </a:r>
          </a:p>
          <a:p>
            <a:pPr lvl="1"/>
            <a:r>
              <a:rPr lang="en-US" dirty="0" smtClean="0"/>
              <a:t>If a person contracts marriage with someone believing that he/she is actually someone else, then the marriage is invalid</a:t>
            </a:r>
          </a:p>
          <a:p>
            <a:pPr lvl="1"/>
            <a:r>
              <a:rPr lang="en-US" dirty="0" smtClean="0"/>
              <a:t>Exceedingly rare in modern times and cultures</a:t>
            </a:r>
          </a:p>
          <a:p>
            <a:pPr lvl="1"/>
            <a:r>
              <a:rPr lang="en-US" dirty="0" smtClean="0"/>
              <a:t>(See Genesis 29 for the story of Jacob being deceived into marrying Leah instead of his intended wife, her sister Rachel)</a:t>
            </a:r>
            <a:endParaRPr lang="en-US" dirty="0"/>
          </a:p>
        </p:txBody>
      </p:sp>
    </p:spTree>
    <p:extLst>
      <p:ext uri="{BB962C8B-B14F-4D97-AF65-F5344CB8AC3E}">
        <p14:creationId xmlns:p14="http://schemas.microsoft.com/office/powerpoint/2010/main" val="10329638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What Makes a Marriage Invalid?</a:t>
            </a:r>
            <a:endParaRPr lang="en-US" dirty="0"/>
          </a:p>
        </p:txBody>
      </p:sp>
      <p:sp>
        <p:nvSpPr>
          <p:cNvPr id="3" name="Content Placeholder 2"/>
          <p:cNvSpPr>
            <a:spLocks noGrp="1"/>
          </p:cNvSpPr>
          <p:nvPr>
            <p:ph idx="1"/>
          </p:nvPr>
        </p:nvSpPr>
        <p:spPr/>
        <p:txBody>
          <a:bodyPr/>
          <a:lstStyle/>
          <a:p>
            <a:r>
              <a:rPr lang="en-US" dirty="0" smtClean="0"/>
              <a:t>We have only looked at some of the various things that can make a marriage invalid in the eyes of God and the Church</a:t>
            </a:r>
          </a:p>
          <a:p>
            <a:r>
              <a:rPr lang="en-US" dirty="0" smtClean="0"/>
              <a:t>They all fall into the three categories that we have examined:</a:t>
            </a:r>
          </a:p>
          <a:p>
            <a:pPr marL="971550" lvl="1" indent="-514350">
              <a:buFont typeface="+mj-lt"/>
              <a:buAutoNum type="arabicPeriod"/>
            </a:pPr>
            <a:r>
              <a:rPr lang="en-US" dirty="0" smtClean="0"/>
              <a:t>Lack of Canonical Form</a:t>
            </a:r>
          </a:p>
          <a:p>
            <a:pPr marL="971550" lvl="1" indent="-514350">
              <a:buFont typeface="+mj-lt"/>
              <a:buAutoNum type="arabicPeriod"/>
            </a:pPr>
            <a:r>
              <a:rPr lang="en-US" dirty="0" smtClean="0"/>
              <a:t>Impediment</a:t>
            </a:r>
          </a:p>
          <a:p>
            <a:pPr marL="971550" lvl="1" indent="-514350">
              <a:buFont typeface="+mj-lt"/>
              <a:buAutoNum type="arabicPeriod"/>
            </a:pPr>
            <a:r>
              <a:rPr lang="en-US" dirty="0" smtClean="0"/>
              <a:t>Defect of Consent</a:t>
            </a:r>
          </a:p>
          <a:p>
            <a:r>
              <a:rPr lang="en-US" dirty="0" smtClean="0"/>
              <a:t>If the marriage is not proven to be invalid due to one of these three things, then the Church presumes the marriage is valid</a:t>
            </a:r>
            <a:endParaRPr lang="en-US" dirty="0"/>
          </a:p>
        </p:txBody>
      </p:sp>
    </p:spTree>
    <p:extLst>
      <p:ext uri="{BB962C8B-B14F-4D97-AF65-F5344CB8AC3E}">
        <p14:creationId xmlns:p14="http://schemas.microsoft.com/office/powerpoint/2010/main" val="28955134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a:t>
            </a:r>
            <a:r>
              <a:rPr lang="en-US" i="1" dirty="0" smtClean="0"/>
              <a:t>Not</a:t>
            </a:r>
            <a:r>
              <a:rPr lang="en-US" dirty="0" smtClean="0"/>
              <a:t> Make a Marriage Invalid?</a:t>
            </a:r>
            <a:endParaRPr lang="en-US" dirty="0"/>
          </a:p>
        </p:txBody>
      </p:sp>
      <p:sp>
        <p:nvSpPr>
          <p:cNvPr id="3" name="Content Placeholder 2"/>
          <p:cNvSpPr>
            <a:spLocks noGrp="1"/>
          </p:cNvSpPr>
          <p:nvPr>
            <p:ph idx="1"/>
          </p:nvPr>
        </p:nvSpPr>
        <p:spPr>
          <a:xfrm>
            <a:off x="838200" y="1690688"/>
            <a:ext cx="10515600" cy="4674029"/>
          </a:xfrm>
        </p:spPr>
        <p:txBody>
          <a:bodyPr>
            <a:normAutofit fontScale="85000" lnSpcReduction="20000"/>
          </a:bodyPr>
          <a:lstStyle/>
          <a:p>
            <a:r>
              <a:rPr lang="en-US" dirty="0" smtClean="0"/>
              <a:t>As previously stated, there are situations that are seriously sinful or situations that may even provide a justification for divorce, but they do not necessarily make a marriage invalid</a:t>
            </a:r>
          </a:p>
          <a:p>
            <a:r>
              <a:rPr lang="en-US" dirty="0" smtClean="0"/>
              <a:t>Some tragedies that do </a:t>
            </a:r>
            <a:r>
              <a:rPr lang="en-US" i="1" dirty="0" smtClean="0"/>
              <a:t>not</a:t>
            </a:r>
            <a:r>
              <a:rPr lang="en-US" dirty="0" smtClean="0"/>
              <a:t> necessarily invalidate marriage:</a:t>
            </a:r>
          </a:p>
          <a:p>
            <a:pPr lvl="1"/>
            <a:r>
              <a:rPr lang="en-US" dirty="0" smtClean="0"/>
              <a:t>Adultery</a:t>
            </a:r>
          </a:p>
          <a:p>
            <a:pPr lvl="1"/>
            <a:r>
              <a:rPr lang="en-US" dirty="0" smtClean="0"/>
              <a:t>Abuse</a:t>
            </a:r>
          </a:p>
          <a:p>
            <a:pPr lvl="1"/>
            <a:r>
              <a:rPr lang="en-US" dirty="0" smtClean="0"/>
              <a:t>Grave physical illness or disability</a:t>
            </a:r>
          </a:p>
          <a:p>
            <a:pPr lvl="1"/>
            <a:r>
              <a:rPr lang="en-US" dirty="0" smtClean="0"/>
              <a:t>Financial irresponsibility</a:t>
            </a:r>
          </a:p>
          <a:p>
            <a:pPr lvl="1"/>
            <a:r>
              <a:rPr lang="en-US" dirty="0" smtClean="0"/>
              <a:t>Spousal abandonment </a:t>
            </a:r>
          </a:p>
          <a:p>
            <a:r>
              <a:rPr lang="en-US" dirty="0" smtClean="0"/>
              <a:t>Just because something is sinful or criminal does not mean that it makes the marriage invalid</a:t>
            </a:r>
          </a:p>
          <a:p>
            <a:r>
              <a:rPr lang="en-US" dirty="0" smtClean="0"/>
              <a:t>Remember: When you make marriage vows, you are promising to love and be faithful in sickness and in health, in good times and in bad, as long as you both shall live. God will hold you to that commitment! What God has joined, man must not separate.</a:t>
            </a:r>
          </a:p>
        </p:txBody>
      </p:sp>
    </p:spTree>
    <p:extLst>
      <p:ext uri="{BB962C8B-B14F-4D97-AF65-F5344CB8AC3E}">
        <p14:creationId xmlns:p14="http://schemas.microsoft.com/office/powerpoint/2010/main" val="19163451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Information about Annulments</a:t>
            </a:r>
            <a:endParaRPr lang="en-US" dirty="0"/>
          </a:p>
        </p:txBody>
      </p:sp>
    </p:spTree>
    <p:extLst>
      <p:ext uri="{BB962C8B-B14F-4D97-AF65-F5344CB8AC3E}">
        <p14:creationId xmlns:p14="http://schemas.microsoft.com/office/powerpoint/2010/main" val="4200501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Liceity</a:t>
            </a:r>
            <a:r>
              <a:rPr lang="en-US" dirty="0" smtClean="0"/>
              <a:t> vs. Validity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459575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Annulment?</a:t>
            </a:r>
            <a:endParaRPr lang="en-US" dirty="0"/>
          </a:p>
        </p:txBody>
      </p:sp>
      <p:sp>
        <p:nvSpPr>
          <p:cNvPr id="3" name="Content Placeholder 2"/>
          <p:cNvSpPr>
            <a:spLocks noGrp="1"/>
          </p:cNvSpPr>
          <p:nvPr>
            <p:ph idx="1"/>
          </p:nvPr>
        </p:nvSpPr>
        <p:spPr/>
        <p:txBody>
          <a:bodyPr>
            <a:normAutofit lnSpcReduction="10000"/>
          </a:bodyPr>
          <a:lstStyle/>
          <a:p>
            <a:r>
              <a:rPr lang="en-US" dirty="0" smtClean="0"/>
              <a:t>“Annulment” is the word that most people use to refer to a Declaration of Nullity or Declaration of Invalidity</a:t>
            </a:r>
          </a:p>
          <a:p>
            <a:r>
              <a:rPr lang="en-US" dirty="0" smtClean="0"/>
              <a:t>“Annulment” is actually an incorrect word</a:t>
            </a:r>
          </a:p>
          <a:p>
            <a:pPr lvl="1"/>
            <a:r>
              <a:rPr lang="en-US" dirty="0" smtClean="0"/>
              <a:t>To “annul” something means to take something that is valid and nullify it</a:t>
            </a:r>
          </a:p>
          <a:p>
            <a:pPr lvl="1"/>
            <a:r>
              <a:rPr lang="en-US" dirty="0" smtClean="0"/>
              <a:t>As we’ve seen, the Church does not have the ability to nullify a valid and consummated marriage between two baptized people</a:t>
            </a:r>
          </a:p>
          <a:p>
            <a:pPr lvl="1"/>
            <a:r>
              <a:rPr lang="en-US" dirty="0" smtClean="0"/>
              <a:t>So “annulment” is not an accurate description and can lead to many misunderstandings</a:t>
            </a:r>
          </a:p>
          <a:p>
            <a:r>
              <a:rPr lang="en-US" dirty="0" smtClean="0"/>
              <a:t>Declaration of Nullity (Invalidity) is a more accurate title</a:t>
            </a:r>
          </a:p>
          <a:p>
            <a:pPr lvl="1"/>
            <a:r>
              <a:rPr lang="en-US" dirty="0" smtClean="0"/>
              <a:t>To declare a marriage null or invalid means that a Church tribunal has found sufficient evidence to prove beyond a reasonable doubt that a marriage was invalid from the very beginning</a:t>
            </a:r>
            <a:endParaRPr lang="en-US" dirty="0"/>
          </a:p>
        </p:txBody>
      </p:sp>
    </p:spTree>
    <p:extLst>
      <p:ext uri="{BB962C8B-B14F-4D97-AF65-F5344CB8AC3E}">
        <p14:creationId xmlns:p14="http://schemas.microsoft.com/office/powerpoint/2010/main" val="31808968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Difference Between an Annulment and a Divorce?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 divorce is a declaration by a civil court that two people will not be considered married in the eyes of the civil government</a:t>
            </a:r>
          </a:p>
          <a:p>
            <a:r>
              <a:rPr lang="en-US" dirty="0" smtClean="0"/>
              <a:t>Some states also give civil annulments for certain reasons specified by state law, but these have nothing to do with the Church</a:t>
            </a:r>
          </a:p>
          <a:p>
            <a:r>
              <a:rPr lang="en-US" dirty="0" smtClean="0"/>
              <a:t>The Church is not bound by the decisions of the government regarding the existence of a marriage because God instituted marriage, not the government</a:t>
            </a:r>
          </a:p>
          <a:p>
            <a:r>
              <a:rPr lang="en-US" dirty="0" smtClean="0"/>
              <a:t>A declaration of nullity by the Church is a legal decree from a Church tribunal that declares that a marriage never existed because it was invalid from the very beginning</a:t>
            </a:r>
          </a:p>
          <a:p>
            <a:r>
              <a:rPr lang="en-US" dirty="0" smtClean="0"/>
              <a:t>Most civil governments, including the governments of the United States of America and its fifty states, do not recognize the decisions of Church tribunals; therefore, in the USA and in many other countries, a decree of nullity has no effects in civil law</a:t>
            </a:r>
            <a:endParaRPr lang="en-US" dirty="0"/>
          </a:p>
        </p:txBody>
      </p:sp>
    </p:spTree>
    <p:extLst>
      <p:ext uri="{BB962C8B-B14F-4D97-AF65-F5344CB8AC3E}">
        <p14:creationId xmlns:p14="http://schemas.microsoft.com/office/powerpoint/2010/main" val="10853521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Needs an Annulment?</a:t>
            </a:r>
            <a:endParaRPr lang="en-US" dirty="0"/>
          </a:p>
        </p:txBody>
      </p:sp>
    </p:spTree>
    <p:extLst>
      <p:ext uri="{BB962C8B-B14F-4D97-AF65-F5344CB8AC3E}">
        <p14:creationId xmlns:p14="http://schemas.microsoft.com/office/powerpoint/2010/main" val="34580529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Father, Do I Need a Declaration of Nullity?</a:t>
            </a:r>
            <a:endParaRPr lang="en-US" dirty="0"/>
          </a:p>
        </p:txBody>
      </p:sp>
      <p:sp>
        <p:nvSpPr>
          <p:cNvPr id="3" name="Content Placeholder 2"/>
          <p:cNvSpPr>
            <a:spLocks noGrp="1"/>
          </p:cNvSpPr>
          <p:nvPr>
            <p:ph idx="1"/>
          </p:nvPr>
        </p:nvSpPr>
        <p:spPr/>
        <p:txBody>
          <a:bodyPr/>
          <a:lstStyle/>
          <a:p>
            <a:r>
              <a:rPr lang="en-US" dirty="0" smtClean="0"/>
              <a:t>If you are a Catholic who has been divorced and you want to marry someone else, you probably need a declaration of nullity.</a:t>
            </a:r>
          </a:p>
          <a:p>
            <a:r>
              <a:rPr lang="en-US" dirty="0" smtClean="0"/>
              <a:t>If you are a Catholic who has been divorced and you want the possibility of marrying someone else in the future, you probably need a declaration of nullity.</a:t>
            </a:r>
          </a:p>
          <a:p>
            <a:r>
              <a:rPr lang="en-US" dirty="0" smtClean="0"/>
              <a:t>If you are not Catholic, but you have been divorced and now want to marry a Catholic, you need a declaration of nullity.</a:t>
            </a:r>
          </a:p>
          <a:p>
            <a:r>
              <a:rPr lang="en-US" dirty="0" smtClean="0"/>
              <a:t>If you are divorced and you have no intention of every marrying again, then you do </a:t>
            </a:r>
            <a:r>
              <a:rPr lang="en-US" i="1" dirty="0" smtClean="0"/>
              <a:t>not</a:t>
            </a:r>
            <a:r>
              <a:rPr lang="en-US" dirty="0" smtClean="0"/>
              <a:t> need a declaration of nullity, but you are welcome </a:t>
            </a:r>
            <a:r>
              <a:rPr lang="en-US" smtClean="0"/>
              <a:t>to petition for one.</a:t>
            </a:r>
            <a:endParaRPr lang="en-US" dirty="0"/>
          </a:p>
        </p:txBody>
      </p:sp>
    </p:spTree>
    <p:extLst>
      <p:ext uri="{BB962C8B-B14F-4D97-AF65-F5344CB8AC3E}">
        <p14:creationId xmlns:p14="http://schemas.microsoft.com/office/powerpoint/2010/main" val="34818447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Obtain a Declaration of Nullity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517205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Steps</a:t>
            </a:r>
            <a:endParaRPr lang="en-US" dirty="0"/>
          </a:p>
        </p:txBody>
      </p:sp>
      <p:sp>
        <p:nvSpPr>
          <p:cNvPr id="3" name="Content Placeholder 2"/>
          <p:cNvSpPr>
            <a:spLocks noGrp="1"/>
          </p:cNvSpPr>
          <p:nvPr>
            <p:ph idx="1"/>
          </p:nvPr>
        </p:nvSpPr>
        <p:spPr/>
        <p:txBody>
          <a:bodyPr/>
          <a:lstStyle/>
          <a:p>
            <a:r>
              <a:rPr lang="en-US" dirty="0" smtClean="0"/>
              <a:t>Contact your local priest or deacon and meet with him to discuss your situation</a:t>
            </a:r>
          </a:p>
          <a:p>
            <a:pPr marL="0" indent="0">
              <a:buNone/>
            </a:pPr>
            <a:r>
              <a:rPr lang="en-US" dirty="0" smtClean="0"/>
              <a:t>OR</a:t>
            </a:r>
          </a:p>
          <a:p>
            <a:r>
              <a:rPr lang="en-US" dirty="0" smtClean="0"/>
              <a:t>Contact the diocesan tribunal to ask about how to apply</a:t>
            </a:r>
          </a:p>
          <a:p>
            <a:pPr marL="0" indent="0">
              <a:buNone/>
            </a:pPr>
            <a:endParaRPr lang="en-US" dirty="0"/>
          </a:p>
        </p:txBody>
      </p:sp>
    </p:spTree>
    <p:extLst>
      <p:ext uri="{BB962C8B-B14F-4D97-AF65-F5344CB8AC3E}">
        <p14:creationId xmlns:p14="http://schemas.microsoft.com/office/powerpoint/2010/main" val="42347368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a:t>
            </a:r>
            <a:endParaRPr lang="en-US" dirty="0"/>
          </a:p>
        </p:txBody>
      </p:sp>
      <p:sp>
        <p:nvSpPr>
          <p:cNvPr id="3" name="Content Placeholder 2"/>
          <p:cNvSpPr>
            <a:spLocks noGrp="1"/>
          </p:cNvSpPr>
          <p:nvPr>
            <p:ph idx="1"/>
          </p:nvPr>
        </p:nvSpPr>
        <p:spPr/>
        <p:txBody>
          <a:bodyPr/>
          <a:lstStyle/>
          <a:p>
            <a:r>
              <a:rPr lang="en-US" dirty="0" smtClean="0"/>
              <a:t>The essential steps of the nullity process are the same throughout the Catholic Church and are governed by canon law</a:t>
            </a:r>
          </a:p>
          <a:p>
            <a:r>
              <a:rPr lang="en-US" dirty="0" smtClean="0"/>
              <a:t>There are, however, some introductory steps that vary from diocese to diocese</a:t>
            </a:r>
          </a:p>
          <a:p>
            <a:pPr lvl="1"/>
            <a:r>
              <a:rPr lang="en-US" dirty="0" smtClean="0"/>
              <a:t>The local variations are established by your bishop or his tribunal to assist you in ascertaining what canonical process you need and how to begin that process</a:t>
            </a:r>
          </a:p>
          <a:p>
            <a:pPr lvl="1"/>
            <a:endParaRPr lang="en-US" dirty="0"/>
          </a:p>
        </p:txBody>
      </p:sp>
    </p:spTree>
    <p:extLst>
      <p:ext uri="{BB962C8B-B14F-4D97-AF65-F5344CB8AC3E}">
        <p14:creationId xmlns:p14="http://schemas.microsoft.com/office/powerpoint/2010/main" val="36654421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Application?</a:t>
            </a:r>
            <a:endParaRPr lang="en-US" dirty="0"/>
          </a:p>
        </p:txBody>
      </p:sp>
      <p:sp>
        <p:nvSpPr>
          <p:cNvPr id="3" name="Content Placeholder 2"/>
          <p:cNvSpPr>
            <a:spLocks noGrp="1"/>
          </p:cNvSpPr>
          <p:nvPr>
            <p:ph idx="1"/>
          </p:nvPr>
        </p:nvSpPr>
        <p:spPr/>
        <p:txBody>
          <a:bodyPr/>
          <a:lstStyle/>
          <a:p>
            <a:r>
              <a:rPr lang="en-US" dirty="0" smtClean="0"/>
              <a:t>Determining which application you need depends on which canonical process is required</a:t>
            </a:r>
          </a:p>
          <a:p>
            <a:r>
              <a:rPr lang="en-US" dirty="0" smtClean="0"/>
              <a:t>Determining which process is required depends on certain specifics of your marriage and why the marriage might be null</a:t>
            </a:r>
            <a:endParaRPr lang="en-US" dirty="0"/>
          </a:p>
        </p:txBody>
      </p:sp>
    </p:spTree>
    <p:extLst>
      <p:ext uri="{BB962C8B-B14F-4D97-AF65-F5344CB8AC3E}">
        <p14:creationId xmlns:p14="http://schemas.microsoft.com/office/powerpoint/2010/main" val="12308265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Type of Case Do You Have?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at the time of the wedding, you and your former spouse were Catholics and you did not get married in the presence of a Catholic minister and two witnesses, then your marriage is probably invalid due to a lack of canonical form</a:t>
            </a:r>
          </a:p>
          <a:p>
            <a:pPr lvl="1"/>
            <a:r>
              <a:rPr lang="en-US" dirty="0" smtClean="0"/>
              <a:t>Since the facts of such a case can be proven by means of various documents, this process is </a:t>
            </a:r>
            <a:r>
              <a:rPr lang="en-US" i="1" dirty="0" smtClean="0"/>
              <a:t>relatively</a:t>
            </a:r>
            <a:r>
              <a:rPr lang="en-US" dirty="0" smtClean="0"/>
              <a:t> easy and </a:t>
            </a:r>
            <a:r>
              <a:rPr lang="en-US" i="1" dirty="0" smtClean="0"/>
              <a:t>may</a:t>
            </a:r>
            <a:r>
              <a:rPr lang="en-US" dirty="0" smtClean="0"/>
              <a:t> be very brief</a:t>
            </a:r>
          </a:p>
          <a:p>
            <a:pPr lvl="1"/>
            <a:r>
              <a:rPr lang="en-US" dirty="0" smtClean="0"/>
              <a:t>Complete an application for a Lack of Form case</a:t>
            </a:r>
          </a:p>
          <a:p>
            <a:r>
              <a:rPr lang="en-US" dirty="0" smtClean="0"/>
              <a:t>If, at the time of the wedding, you or your former spouse were Catholic and you did not get married in the presence of a Catholic minister and you did not obtain a dispensation from the local ordinary, then your marriage is probably invalid due to a lack of canonical form</a:t>
            </a:r>
          </a:p>
          <a:p>
            <a:pPr lvl="1"/>
            <a:r>
              <a:rPr lang="en-US" dirty="0" smtClean="0"/>
              <a:t>Complete an application for a Lack of Form case</a:t>
            </a:r>
            <a:endParaRPr lang="en-US" dirty="0"/>
          </a:p>
        </p:txBody>
      </p:sp>
    </p:spTree>
    <p:extLst>
      <p:ext uri="{BB962C8B-B14F-4D97-AF65-F5344CB8AC3E}">
        <p14:creationId xmlns:p14="http://schemas.microsoft.com/office/powerpoint/2010/main" val="41031604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What Type of Case Do You Have?</a:t>
            </a:r>
            <a:endParaRPr lang="en-US" dirty="0"/>
          </a:p>
        </p:txBody>
      </p:sp>
      <p:sp>
        <p:nvSpPr>
          <p:cNvPr id="3" name="Content Placeholder 2"/>
          <p:cNvSpPr>
            <a:spLocks noGrp="1"/>
          </p:cNvSpPr>
          <p:nvPr>
            <p:ph idx="1"/>
          </p:nvPr>
        </p:nvSpPr>
        <p:spPr/>
        <p:txBody>
          <a:bodyPr/>
          <a:lstStyle/>
          <a:p>
            <a:r>
              <a:rPr lang="en-US" dirty="0" smtClean="0"/>
              <a:t>If your former spouse was married to someone before he/she married you, then your marriage may be invalid due to the impediment of a prior bond of marriage</a:t>
            </a:r>
          </a:p>
          <a:p>
            <a:pPr lvl="1"/>
            <a:r>
              <a:rPr lang="en-US" dirty="0" smtClean="0"/>
              <a:t>Since this case can be proven by producing the proper documentation, it can be </a:t>
            </a:r>
            <a:r>
              <a:rPr lang="en-US" i="1" dirty="0" smtClean="0"/>
              <a:t>relatively</a:t>
            </a:r>
            <a:r>
              <a:rPr lang="en-US" dirty="0" smtClean="0"/>
              <a:t> easy, provided that you are willing to obtain the proper documents proving the prior marriage</a:t>
            </a:r>
          </a:p>
          <a:p>
            <a:pPr lvl="1"/>
            <a:r>
              <a:rPr lang="en-US" dirty="0" smtClean="0"/>
              <a:t>Complete an application for a Prior Bond case</a:t>
            </a:r>
            <a:endParaRPr lang="en-US" dirty="0"/>
          </a:p>
        </p:txBody>
      </p:sp>
    </p:spTree>
    <p:extLst>
      <p:ext uri="{BB962C8B-B14F-4D97-AF65-F5344CB8AC3E}">
        <p14:creationId xmlns:p14="http://schemas.microsoft.com/office/powerpoint/2010/main" val="1790634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Canonical Distinction: Licit vs. Valid</a:t>
            </a:r>
            <a:endParaRPr lang="en-US" dirty="0"/>
          </a:p>
        </p:txBody>
      </p:sp>
      <p:sp>
        <p:nvSpPr>
          <p:cNvPr id="3" name="Content Placeholder 2"/>
          <p:cNvSpPr>
            <a:spLocks noGrp="1"/>
          </p:cNvSpPr>
          <p:nvPr>
            <p:ph idx="1"/>
          </p:nvPr>
        </p:nvSpPr>
        <p:spPr/>
        <p:txBody>
          <a:bodyPr>
            <a:normAutofit/>
          </a:bodyPr>
          <a:lstStyle/>
          <a:p>
            <a:r>
              <a:rPr lang="en-US" dirty="0" err="1" smtClean="0"/>
              <a:t>Liceity</a:t>
            </a:r>
            <a:r>
              <a:rPr lang="en-US" dirty="0" smtClean="0"/>
              <a:t> (Legality)</a:t>
            </a:r>
          </a:p>
          <a:p>
            <a:pPr lvl="1"/>
            <a:r>
              <a:rPr lang="en-US" dirty="0" smtClean="0"/>
              <a:t>If something is in accord with the law of the Church, it is said to be “licit,” which means “legal”</a:t>
            </a:r>
          </a:p>
          <a:p>
            <a:pPr lvl="1"/>
            <a:r>
              <a:rPr lang="en-US" dirty="0" smtClean="0"/>
              <a:t>If something is done contrary to the law of the Church, it is said to be “illicit,” which means “illegal”</a:t>
            </a:r>
          </a:p>
          <a:p>
            <a:r>
              <a:rPr lang="en-US" dirty="0" smtClean="0"/>
              <a:t>Validity</a:t>
            </a:r>
          </a:p>
          <a:p>
            <a:pPr lvl="1"/>
            <a:r>
              <a:rPr lang="en-US" dirty="0" smtClean="0"/>
              <a:t>To say that something is valid or invalid refers to whether or not something had its intended effect</a:t>
            </a:r>
          </a:p>
          <a:p>
            <a:pPr lvl="1"/>
            <a:r>
              <a:rPr lang="en-US" dirty="0" smtClean="0"/>
              <a:t>If something is said to be “valid,” that means that it is effective</a:t>
            </a:r>
          </a:p>
          <a:p>
            <a:pPr lvl="1"/>
            <a:r>
              <a:rPr lang="en-US" dirty="0" smtClean="0"/>
              <a:t>If something is said to be “invalid,” that means that it was not effective</a:t>
            </a:r>
          </a:p>
        </p:txBody>
      </p:sp>
    </p:spTree>
    <p:extLst>
      <p:ext uri="{BB962C8B-B14F-4D97-AF65-F5344CB8AC3E}">
        <p14:creationId xmlns:p14="http://schemas.microsoft.com/office/powerpoint/2010/main" val="4792248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What Type of Case Do You Have?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If you and your former spouse were not Catholic and if neither of you had been married to anyone else before, then you will need to complete the full nullity process</a:t>
            </a:r>
          </a:p>
          <a:p>
            <a:pPr lvl="1"/>
            <a:r>
              <a:rPr lang="en-US" dirty="0" smtClean="0"/>
              <a:t>Complete the Formal Case application</a:t>
            </a:r>
          </a:p>
          <a:p>
            <a:pPr lvl="1"/>
            <a:r>
              <a:rPr lang="en-US" dirty="0" smtClean="0"/>
              <a:t>A formal case will require you to give testimony about the facts and circumstances of your marriage and provide witnesses to corroborate relevant facts</a:t>
            </a:r>
          </a:p>
          <a:p>
            <a:pPr lvl="1"/>
            <a:r>
              <a:rPr lang="en-US" dirty="0" smtClean="0"/>
              <a:t>If you complete the proper application and submit it to the tribunal, the tribunal will assign an advocate to assist you in preparing your case</a:t>
            </a:r>
          </a:p>
          <a:p>
            <a:r>
              <a:rPr lang="en-US" dirty="0" smtClean="0"/>
              <a:t>If you and your former spouse were Catholic and you married in the presence of a Catholic minister, then you will need to complete the full nullity process</a:t>
            </a:r>
          </a:p>
          <a:p>
            <a:pPr lvl="1"/>
            <a:r>
              <a:rPr lang="en-US" dirty="0">
                <a:solidFill>
                  <a:prstClr val="black"/>
                </a:solidFill>
              </a:rPr>
              <a:t>Complete the Formal Case application</a:t>
            </a:r>
          </a:p>
          <a:p>
            <a:pPr lvl="1"/>
            <a:r>
              <a:rPr lang="en-US" dirty="0">
                <a:solidFill>
                  <a:prstClr val="black"/>
                </a:solidFill>
              </a:rPr>
              <a:t>A formal case will require you to give testimony about the facts and circumstances of your marriage and provide witnesses to corroborate relevant facts</a:t>
            </a:r>
          </a:p>
          <a:p>
            <a:pPr lvl="1"/>
            <a:r>
              <a:rPr lang="en-US" dirty="0">
                <a:solidFill>
                  <a:prstClr val="black"/>
                </a:solidFill>
              </a:rPr>
              <a:t>If you complete the proper application and submit it to the tribunal, the tribunal will assign an advocate to assist you in preparing your </a:t>
            </a:r>
            <a:r>
              <a:rPr lang="en-US" dirty="0" smtClean="0">
                <a:solidFill>
                  <a:prstClr val="black"/>
                </a:solidFill>
              </a:rPr>
              <a:t>case</a:t>
            </a:r>
            <a:endParaRPr lang="en-US" dirty="0">
              <a:solidFill>
                <a:prstClr val="black"/>
              </a:solidFill>
            </a:endParaRPr>
          </a:p>
        </p:txBody>
      </p:sp>
    </p:spTree>
    <p:extLst>
      <p:ext uri="{BB962C8B-B14F-4D97-AF65-F5344CB8AC3E}">
        <p14:creationId xmlns:p14="http://schemas.microsoft.com/office/powerpoint/2010/main" val="3223233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Licit vs. Valid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Certain actions in canon law can be licit or illicit, valid or invalid</a:t>
            </a:r>
          </a:p>
          <a:p>
            <a:r>
              <a:rPr lang="en-US" dirty="0" smtClean="0"/>
              <a:t>Some things are illegal, but some things go further and render an act invalid</a:t>
            </a:r>
          </a:p>
          <a:p>
            <a:r>
              <a:rPr lang="en-US" dirty="0" smtClean="0"/>
              <a:t>Examples:</a:t>
            </a:r>
          </a:p>
          <a:p>
            <a:pPr lvl="1"/>
            <a:r>
              <a:rPr lang="en-US" dirty="0" smtClean="0"/>
              <a:t>If a priest is baptizing a baby under normal circumstances, but there are no godparents assigned to the baby, then the baptism was illicit, but valid</a:t>
            </a:r>
          </a:p>
          <a:p>
            <a:pPr lvl="2"/>
            <a:r>
              <a:rPr lang="en-US" dirty="0" smtClean="0"/>
              <a:t>The baptism was illicit because the law of the Church requires at least one godparent</a:t>
            </a:r>
          </a:p>
          <a:p>
            <a:pPr lvl="2"/>
            <a:r>
              <a:rPr lang="en-US" dirty="0" smtClean="0"/>
              <a:t>But the baptism was still valid (the baptism “worked”; it did what baptisms do)</a:t>
            </a:r>
          </a:p>
          <a:p>
            <a:pPr lvl="1"/>
            <a:r>
              <a:rPr lang="en-US" dirty="0" smtClean="0"/>
              <a:t>If a priest is baptizing a baby, but he uses orange juice instead of water, then the baptism is illicit </a:t>
            </a:r>
            <a:r>
              <a:rPr lang="en-US" i="1" dirty="0" smtClean="0"/>
              <a:t>and</a:t>
            </a:r>
            <a:r>
              <a:rPr lang="en-US" dirty="0" smtClean="0"/>
              <a:t> invalid</a:t>
            </a:r>
          </a:p>
          <a:p>
            <a:pPr lvl="2"/>
            <a:r>
              <a:rPr lang="en-US" dirty="0" smtClean="0"/>
              <a:t>In this case, not only did the priest do something contrary to the law (illicit), he also did something that invalidated the baptism (the baptism did not “work”; it was </a:t>
            </a:r>
            <a:r>
              <a:rPr lang="en-US" i="1" dirty="0" smtClean="0"/>
              <a:t>not</a:t>
            </a:r>
            <a:r>
              <a:rPr lang="en-US" dirty="0" smtClean="0"/>
              <a:t> a real baptism)</a:t>
            </a:r>
            <a:endParaRPr lang="en-US" dirty="0"/>
          </a:p>
        </p:txBody>
      </p:sp>
    </p:spTree>
    <p:extLst>
      <p:ext uri="{BB962C8B-B14F-4D97-AF65-F5344CB8AC3E}">
        <p14:creationId xmlns:p14="http://schemas.microsoft.com/office/powerpoint/2010/main" val="3062350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vs. Valid: Another Example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Scenario: A couple approaches their pastor about getting married. The groom, who is in the army, is about to be deployed to a foreign country in one week. Without completing any of the required premarital investigation or other paperwork, the priest agrees to marry the couple in two days. The couple comes to their parish church along with their parents to serve as witnesses. The priest conducts the ceremony.</a:t>
            </a:r>
          </a:p>
          <a:p>
            <a:r>
              <a:rPr lang="en-US" dirty="0" smtClean="0"/>
              <a:t>Is this marriage licit? No, because the law of the Church requires the minister to conduct an investigation to make sure that future spouses are not bound by previous marriages or under any impediments.</a:t>
            </a:r>
          </a:p>
          <a:p>
            <a:r>
              <a:rPr lang="en-US" dirty="0" smtClean="0"/>
              <a:t>Is this marriage valid? Yes. Assuming that the bride and groom had </a:t>
            </a:r>
            <a:r>
              <a:rPr lang="en-US" dirty="0" smtClean="0"/>
              <a:t>no </a:t>
            </a:r>
            <a:r>
              <a:rPr lang="en-US" dirty="0" smtClean="0"/>
              <a:t>impediments, the marriage is presumed valid.</a:t>
            </a:r>
          </a:p>
          <a:p>
            <a:r>
              <a:rPr lang="en-US" dirty="0" smtClean="0"/>
              <a:t>The priest broke the law, but the marriage is still valid.</a:t>
            </a:r>
            <a:endParaRPr lang="en-US" dirty="0"/>
          </a:p>
        </p:txBody>
      </p:sp>
    </p:spTree>
    <p:extLst>
      <p:ext uri="{BB962C8B-B14F-4D97-AF65-F5344CB8AC3E}">
        <p14:creationId xmlns:p14="http://schemas.microsoft.com/office/powerpoint/2010/main" val="2218933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vs. Valid: Another Example</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Scenario: A couple asks their pastor about getting married. </a:t>
            </a:r>
            <a:r>
              <a:rPr lang="en-US" sz="2600" dirty="0">
                <a:solidFill>
                  <a:prstClr val="black"/>
                </a:solidFill>
              </a:rPr>
              <a:t>The groom, who is in the army, is about to be deployed to a foreign country in one week</a:t>
            </a:r>
            <a:r>
              <a:rPr lang="en-US" sz="2600" dirty="0" smtClean="0">
                <a:solidFill>
                  <a:prstClr val="black"/>
                </a:solidFill>
              </a:rPr>
              <a:t>. Because they do not want to delay the marriage, the bride and groom do not tell the priest that the groom was married to another woman previously and never obtained </a:t>
            </a:r>
            <a:r>
              <a:rPr lang="en-US" sz="2600" dirty="0" smtClean="0">
                <a:solidFill>
                  <a:prstClr val="black"/>
                </a:solidFill>
              </a:rPr>
              <a:t>a declaration of nullity </a:t>
            </a:r>
            <a:r>
              <a:rPr lang="en-US" sz="2600" dirty="0" smtClean="0">
                <a:solidFill>
                  <a:prstClr val="black"/>
                </a:solidFill>
              </a:rPr>
              <a:t>for this previous marriage. </a:t>
            </a:r>
            <a:r>
              <a:rPr lang="en-US" sz="2600" dirty="0">
                <a:solidFill>
                  <a:prstClr val="black"/>
                </a:solidFill>
              </a:rPr>
              <a:t>Without completing any of the required premarital investigation or other paperwork, the priest agrees to marry the couple in two days. The couple comes to </a:t>
            </a:r>
            <a:r>
              <a:rPr lang="en-US" sz="2600" dirty="0" smtClean="0">
                <a:solidFill>
                  <a:prstClr val="black"/>
                </a:solidFill>
              </a:rPr>
              <a:t>the </a:t>
            </a:r>
            <a:r>
              <a:rPr lang="en-US" sz="2600" dirty="0">
                <a:solidFill>
                  <a:prstClr val="black"/>
                </a:solidFill>
              </a:rPr>
              <a:t>parish church along with their parents to serve as witnesses. The priest conducts the ceremony</a:t>
            </a:r>
            <a:r>
              <a:rPr lang="en-US" sz="2600" dirty="0" smtClean="0">
                <a:solidFill>
                  <a:prstClr val="black"/>
                </a:solidFill>
              </a:rPr>
              <a:t>. </a:t>
            </a:r>
            <a:r>
              <a:rPr lang="en-US" dirty="0" smtClean="0"/>
              <a:t> </a:t>
            </a:r>
          </a:p>
          <a:p>
            <a:r>
              <a:rPr lang="en-US" dirty="0" smtClean="0"/>
              <a:t>Is this marriage licit? No, because the priest did not complete the required investigation and because the groom has an impediment to marriage (prior bond)</a:t>
            </a:r>
          </a:p>
          <a:p>
            <a:r>
              <a:rPr lang="en-US" dirty="0" smtClean="0"/>
              <a:t>Is this marriage valid? No, because the groom is already married to someone else</a:t>
            </a:r>
          </a:p>
          <a:p>
            <a:r>
              <a:rPr lang="en-US" dirty="0" smtClean="0"/>
              <a:t>In this scenario, not only did the priest break the law, the marriage itself does not come into existence because the groom has an impediment to marriage</a:t>
            </a:r>
          </a:p>
          <a:p>
            <a:endParaRPr lang="en-US" dirty="0"/>
          </a:p>
        </p:txBody>
      </p:sp>
    </p:spTree>
    <p:extLst>
      <p:ext uri="{BB962C8B-B14F-4D97-AF65-F5344CB8AC3E}">
        <p14:creationId xmlns:p14="http://schemas.microsoft.com/office/powerpoint/2010/main" val="848224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Could Make a Marriage Invalid?</a:t>
            </a:r>
            <a:endParaRPr lang="en-US" dirty="0"/>
          </a:p>
        </p:txBody>
      </p:sp>
    </p:spTree>
    <p:extLst>
      <p:ext uri="{BB962C8B-B14F-4D97-AF65-F5344CB8AC3E}">
        <p14:creationId xmlns:p14="http://schemas.microsoft.com/office/powerpoint/2010/main" val="2734572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TotalTime>
  <Words>4154</Words>
  <Application>Microsoft Office PowerPoint</Application>
  <PresentationFormat>Widescreen</PresentationFormat>
  <Paragraphs>271</Paragraphs>
  <Slides>50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50</vt:i4>
      </vt:variant>
    </vt:vector>
  </HeadingPairs>
  <TitlesOfParts>
    <vt:vector size="54" baseType="lpstr">
      <vt:lpstr>Arial</vt:lpstr>
      <vt:lpstr>Calibri</vt:lpstr>
      <vt:lpstr>Calibri Light</vt:lpstr>
      <vt:lpstr>Office Theme</vt:lpstr>
      <vt:lpstr>What Makes a Marriage Invalid?</vt:lpstr>
      <vt:lpstr>Essential Points</vt:lpstr>
      <vt:lpstr>Consent Makes Marriage</vt:lpstr>
      <vt:lpstr>Liceity vs. Validity</vt:lpstr>
      <vt:lpstr>Important Canonical Distinction: Licit vs. Valid</vt:lpstr>
      <vt:lpstr>Licit vs. Valid</vt:lpstr>
      <vt:lpstr>Legal vs. Valid: Another Example</vt:lpstr>
      <vt:lpstr>Legal vs. Valid: Another Example</vt:lpstr>
      <vt:lpstr>What Could Make a Marriage Invalid?</vt:lpstr>
      <vt:lpstr>Three Obstacles to a Valid Marriage</vt:lpstr>
      <vt:lpstr>Invalid Marriage: Lack of Canonical Form (Applies Only to Catholic Marriages)</vt:lpstr>
      <vt:lpstr>Canonical Form of Marriage: Tridentine Origin</vt:lpstr>
      <vt:lpstr>Canonical Form of Marriage: Current Law (Applies Only to Catholic Marriages)</vt:lpstr>
      <vt:lpstr>Canonical Form: Assistens (Applies Only to Catholic Marriages)</vt:lpstr>
      <vt:lpstr>Canonical Form: Witnesses (Applies Only to Catholic Marriages)</vt:lpstr>
      <vt:lpstr>Summary Points on Canonical Form</vt:lpstr>
      <vt:lpstr>Exceptions to the Requirement of Canonical Form</vt:lpstr>
      <vt:lpstr>Avoiding Common Errors about Canonical Form</vt:lpstr>
      <vt:lpstr>Invalid Marriage: Impediments</vt:lpstr>
      <vt:lpstr>Impediments</vt:lpstr>
      <vt:lpstr>Natural Law Impediments</vt:lpstr>
      <vt:lpstr>Some Examples of Divine Law Impediments</vt:lpstr>
      <vt:lpstr>Ecclesiastical Law Impediments</vt:lpstr>
      <vt:lpstr>Some Examples of Ecclesiastical Law Impediments (I)</vt:lpstr>
      <vt:lpstr>Some Examples of Ecclesiastical Law Impediments (II)</vt:lpstr>
      <vt:lpstr>Some Examples of Ecclesiastical Law Impediments (III)</vt:lpstr>
      <vt:lpstr>Review of Impediments</vt:lpstr>
      <vt:lpstr>Invalid Marriage: Defects of Consent</vt:lpstr>
      <vt:lpstr>Defects of Consent</vt:lpstr>
      <vt:lpstr>Some Specific Defects of Consent that Invalidate Marriage (I)</vt:lpstr>
      <vt:lpstr>Some Specific Defects of Consent that Invalidate Marriage (II)</vt:lpstr>
      <vt:lpstr>Some Specific Defects of Consent that Invalidate Marriage (III)</vt:lpstr>
      <vt:lpstr>Some Specific Defects of Consent that Invalidate Marriage (IV)</vt:lpstr>
      <vt:lpstr>Some Specific Defects of Consent that Invalidate Marriage (V)</vt:lpstr>
      <vt:lpstr>Some Specific Defects of Consent that Invalidate Marriage (VI)</vt:lpstr>
      <vt:lpstr>Some Specific Defects of Consent that Invalidate Marriage (VII)</vt:lpstr>
      <vt:lpstr>Review: What Makes a Marriage Invalid?</vt:lpstr>
      <vt:lpstr>What Does Not Make a Marriage Invalid?</vt:lpstr>
      <vt:lpstr>Preliminary Information about Annulments</vt:lpstr>
      <vt:lpstr>What Is an Annulment?</vt:lpstr>
      <vt:lpstr>What’s the Difference Between an Annulment and a Divorce?</vt:lpstr>
      <vt:lpstr>Who Needs an Annulment?</vt:lpstr>
      <vt:lpstr>Father, Do I Need a Declaration of Nullity?</vt:lpstr>
      <vt:lpstr>How to Obtain a Declaration of Nullity</vt:lpstr>
      <vt:lpstr>First Steps</vt:lpstr>
      <vt:lpstr>The Process</vt:lpstr>
      <vt:lpstr>Which Application?</vt:lpstr>
      <vt:lpstr>What Type of Case Do You Have?</vt:lpstr>
      <vt:lpstr>What Type of Case Do You Have?</vt:lpstr>
      <vt:lpstr>What Type of Case Do You Have?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Makes a Marriage Invalid?</dc:title>
  <dc:creator>Clark, FatherJames</dc:creator>
  <cp:lastModifiedBy>Microsoft account</cp:lastModifiedBy>
  <cp:revision>55</cp:revision>
  <dcterms:created xsi:type="dcterms:W3CDTF">2022-04-26T20:23:17Z</dcterms:created>
  <dcterms:modified xsi:type="dcterms:W3CDTF">2022-05-10T18:09:58Z</dcterms:modified>
</cp:coreProperties>
</file>