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2" r:id="rId3"/>
    <p:sldId id="308" r:id="rId4"/>
    <p:sldId id="265" r:id="rId5"/>
    <p:sldId id="266" r:id="rId6"/>
    <p:sldId id="267" r:id="rId7"/>
    <p:sldId id="268" r:id="rId8"/>
    <p:sldId id="269" r:id="rId9"/>
    <p:sldId id="313" r:id="rId10"/>
    <p:sldId id="309" r:id="rId11"/>
    <p:sldId id="271" r:id="rId12"/>
    <p:sldId id="278" r:id="rId13"/>
    <p:sldId id="279" r:id="rId14"/>
    <p:sldId id="280" r:id="rId15"/>
    <p:sldId id="273" r:id="rId16"/>
    <p:sldId id="274" r:id="rId17"/>
    <p:sldId id="275" r:id="rId18"/>
    <p:sldId id="310" r:id="rId19"/>
    <p:sldId id="276" r:id="rId20"/>
    <p:sldId id="295" r:id="rId21"/>
    <p:sldId id="296" r:id="rId22"/>
    <p:sldId id="297" r:id="rId23"/>
    <p:sldId id="298" r:id="rId24"/>
    <p:sldId id="304" r:id="rId25"/>
    <p:sldId id="299" r:id="rId26"/>
    <p:sldId id="300" r:id="rId27"/>
    <p:sldId id="301" r:id="rId28"/>
    <p:sldId id="311" r:id="rId29"/>
    <p:sldId id="289" r:id="rId30"/>
    <p:sldId id="270" r:id="rId31"/>
    <p:sldId id="287" r:id="rId32"/>
    <p:sldId id="288" r:id="rId33"/>
    <p:sldId id="312" r:id="rId34"/>
    <p:sldId id="277" r:id="rId35"/>
    <p:sldId id="281" r:id="rId36"/>
    <p:sldId id="282" r:id="rId37"/>
    <p:sldId id="283" r:id="rId38"/>
    <p:sldId id="284" r:id="rId39"/>
    <p:sldId id="285" r:id="rId40"/>
    <p:sldId id="286" r:id="rId41"/>
    <p:sldId id="293" r:id="rId42"/>
    <p:sldId id="290" r:id="rId43"/>
    <p:sldId id="305" r:id="rId44"/>
    <p:sldId id="316" r:id="rId45"/>
    <p:sldId id="291" r:id="rId46"/>
    <p:sldId id="317" r:id="rId47"/>
    <p:sldId id="292" r:id="rId48"/>
    <p:sldId id="320" r:id="rId49"/>
    <p:sldId id="318" r:id="rId50"/>
    <p:sldId id="321" r:id="rId51"/>
    <p:sldId id="306" r:id="rId52"/>
    <p:sldId id="307" r:id="rId53"/>
    <p:sldId id="314" r:id="rId54"/>
    <p:sldId id="319" r:id="rId55"/>
    <p:sldId id="315" r:id="rId56"/>
    <p:sldId id="324"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94A7B4-5A5A-4D8A-83B3-54C42EB18E98}"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2471895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4A7B4-5A5A-4D8A-83B3-54C42EB18E98}"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374449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4A7B4-5A5A-4D8A-83B3-54C42EB18E98}"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3033448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4A7B4-5A5A-4D8A-83B3-54C42EB18E98}"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386360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94A7B4-5A5A-4D8A-83B3-54C42EB18E98}"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4081500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94A7B4-5A5A-4D8A-83B3-54C42EB18E98}"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3940652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94A7B4-5A5A-4D8A-83B3-54C42EB18E98}" type="datetimeFigureOut">
              <a:rPr lang="en-US" smtClean="0"/>
              <a:t>5/4/2022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69228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94A7B4-5A5A-4D8A-83B3-54C42EB18E98}" type="datetimeFigureOut">
              <a:rPr lang="en-US" smtClean="0"/>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2749466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94A7B4-5A5A-4D8A-83B3-54C42EB18E98}" type="datetimeFigureOut">
              <a:rPr lang="en-US" smtClean="0"/>
              <a:t>5/4/2022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710279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94A7B4-5A5A-4D8A-83B3-54C42EB18E98}"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243063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94A7B4-5A5A-4D8A-83B3-54C42EB18E98}"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648F20-D20C-4AED-B4A0-E4D499D664DC}" type="slidenum">
              <a:rPr lang="en-US" smtClean="0"/>
              <a:t>‹#›</a:t>
            </a:fld>
            <a:endParaRPr lang="en-US"/>
          </a:p>
        </p:txBody>
      </p:sp>
    </p:spTree>
    <p:extLst>
      <p:ext uri="{BB962C8B-B14F-4D97-AF65-F5344CB8AC3E}">
        <p14:creationId xmlns:p14="http://schemas.microsoft.com/office/powerpoint/2010/main" val="1959539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4A7B4-5A5A-4D8A-83B3-54C42EB18E98}" type="datetimeFigureOut">
              <a:rPr lang="en-US" smtClean="0"/>
              <a:t>5/4/2022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48F20-D20C-4AED-B4A0-E4D499D664DC}" type="slidenum">
              <a:rPr lang="en-US" smtClean="0"/>
              <a:t>‹#›</a:t>
            </a:fld>
            <a:endParaRPr lang="en-US"/>
          </a:p>
        </p:txBody>
      </p:sp>
    </p:spTree>
    <p:extLst>
      <p:ext uri="{BB962C8B-B14F-4D97-AF65-F5344CB8AC3E}">
        <p14:creationId xmlns:p14="http://schemas.microsoft.com/office/powerpoint/2010/main" val="534023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Catholic Doctrine of Marriage</a:t>
            </a:r>
            <a:endParaRPr lang="en-US" dirty="0"/>
          </a:p>
        </p:txBody>
      </p:sp>
      <p:sp>
        <p:nvSpPr>
          <p:cNvPr id="3" name="Subtitle 2"/>
          <p:cNvSpPr>
            <a:spLocks noGrp="1"/>
          </p:cNvSpPr>
          <p:nvPr>
            <p:ph type="subTitle" idx="1"/>
          </p:nvPr>
        </p:nvSpPr>
        <p:spPr/>
        <p:txBody>
          <a:bodyPr>
            <a:normAutofit lnSpcReduction="10000"/>
          </a:bodyPr>
          <a:lstStyle/>
          <a:p>
            <a:endParaRPr lang="en-US" dirty="0" smtClean="0"/>
          </a:p>
          <a:p>
            <a:endParaRPr lang="en-US" dirty="0"/>
          </a:p>
          <a:p>
            <a:r>
              <a:rPr lang="en-US" dirty="0" smtClean="0"/>
              <a:t>Very Rev. James M. Clark, J.C.L., J.V.</a:t>
            </a:r>
          </a:p>
          <a:p>
            <a:r>
              <a:rPr lang="en-US" dirty="0" smtClean="0"/>
              <a:t>© Diocese of Memphis in Tennessee</a:t>
            </a:r>
          </a:p>
          <a:p>
            <a:endParaRPr lang="en-US" dirty="0"/>
          </a:p>
        </p:txBody>
      </p:sp>
    </p:spTree>
    <p:extLst>
      <p:ext uri="{BB962C8B-B14F-4D97-AF65-F5344CB8AC3E}">
        <p14:creationId xmlns:p14="http://schemas.microsoft.com/office/powerpoint/2010/main" val="3776819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Sacramental Marriage</a:t>
            </a:r>
            <a:endParaRPr lang="en-US" dirty="0"/>
          </a:p>
        </p:txBody>
      </p:sp>
    </p:spTree>
    <p:extLst>
      <p:ext uri="{BB962C8B-B14F-4D97-AF65-F5344CB8AC3E}">
        <p14:creationId xmlns:p14="http://schemas.microsoft.com/office/powerpoint/2010/main" val="673098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Sacramental Marriage</a:t>
            </a:r>
            <a:endParaRPr lang="en-US" dirty="0"/>
          </a:p>
        </p:txBody>
      </p:sp>
      <p:sp>
        <p:nvSpPr>
          <p:cNvPr id="3" name="Content Placeholder 2"/>
          <p:cNvSpPr>
            <a:spLocks noGrp="1"/>
          </p:cNvSpPr>
          <p:nvPr>
            <p:ph idx="1"/>
          </p:nvPr>
        </p:nvSpPr>
        <p:spPr/>
        <p:txBody>
          <a:bodyPr/>
          <a:lstStyle/>
          <a:p>
            <a:pPr marL="0" indent="0">
              <a:buNone/>
            </a:pPr>
            <a:r>
              <a:rPr lang="en-US" dirty="0" smtClean="0"/>
              <a:t>The institution of marriage existed as a natural institution from the beginning of human existence; however, Jesus took this natural institution and raised it to the dignity of a sacrament for those who are baptized.</a:t>
            </a:r>
          </a:p>
          <a:p>
            <a:endParaRPr lang="en-US" dirty="0"/>
          </a:p>
        </p:txBody>
      </p:sp>
    </p:spTree>
    <p:extLst>
      <p:ext uri="{BB962C8B-B14F-4D97-AF65-F5344CB8AC3E}">
        <p14:creationId xmlns:p14="http://schemas.microsoft.com/office/powerpoint/2010/main" val="589614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Esteems Marriage</a:t>
            </a:r>
            <a:endParaRPr lang="en-US" dirty="0"/>
          </a:p>
        </p:txBody>
      </p:sp>
      <p:sp>
        <p:nvSpPr>
          <p:cNvPr id="3" name="Content Placeholder 2"/>
          <p:cNvSpPr>
            <a:spLocks noGrp="1"/>
          </p:cNvSpPr>
          <p:nvPr>
            <p:ph idx="1"/>
          </p:nvPr>
        </p:nvSpPr>
        <p:spPr/>
        <p:txBody>
          <a:bodyPr/>
          <a:lstStyle/>
          <a:p>
            <a:r>
              <a:rPr lang="en-US" dirty="0" smtClean="0"/>
              <a:t>Jesus worked his first miracle at a wedding feast (See John 2:1-11)</a:t>
            </a:r>
          </a:p>
          <a:p>
            <a:r>
              <a:rPr lang="en-US" dirty="0" smtClean="0"/>
              <a:t>Jesus rejected divorce: “What therefore God has joined together, let no man put asunder” (Matthew 19:6)</a:t>
            </a:r>
          </a:p>
          <a:p>
            <a:endParaRPr lang="en-US" dirty="0"/>
          </a:p>
        </p:txBody>
      </p:sp>
    </p:spTree>
    <p:extLst>
      <p:ext uri="{BB962C8B-B14F-4D97-AF65-F5344CB8AC3E}">
        <p14:creationId xmlns:p14="http://schemas.microsoft.com/office/powerpoint/2010/main" val="841328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in the New Testament</a:t>
            </a:r>
            <a:endParaRPr lang="en-US" dirty="0"/>
          </a:p>
        </p:txBody>
      </p:sp>
      <p:sp>
        <p:nvSpPr>
          <p:cNvPr id="3" name="Content Placeholder 2"/>
          <p:cNvSpPr>
            <a:spLocks noGrp="1"/>
          </p:cNvSpPr>
          <p:nvPr>
            <p:ph idx="1"/>
          </p:nvPr>
        </p:nvSpPr>
        <p:spPr/>
        <p:txBody>
          <a:bodyPr/>
          <a:lstStyle/>
          <a:p>
            <a:r>
              <a:rPr lang="en-US" dirty="0" smtClean="0"/>
              <a:t>Just as the Old Testament prophets portrayed the relationship between God and Israel as a marital covenant, so Jesus’ relationship to the Church is described with nuptial imagery</a:t>
            </a:r>
          </a:p>
          <a:p>
            <a:r>
              <a:rPr lang="en-US" dirty="0" smtClean="0"/>
              <a:t>St. Paul teaches: “Husbands, love your wives, as Christ loved the church and gave himself up for her, that he might sanctify her.” (Ephesians 5:25)</a:t>
            </a:r>
          </a:p>
          <a:p>
            <a:r>
              <a:rPr lang="en-US" dirty="0" smtClean="0"/>
              <a:t>St. Paul adds: “‘For this reason a man shall leave his father and mother and be joined to his wife, and the two shall become one.’ This is a great mystery, and I mean in reference to Christ and the Church.” (Ephesians 5:31-32)</a:t>
            </a:r>
            <a:endParaRPr lang="en-US" dirty="0"/>
          </a:p>
        </p:txBody>
      </p:sp>
    </p:spTree>
    <p:extLst>
      <p:ext uri="{BB962C8B-B14F-4D97-AF65-F5344CB8AC3E}">
        <p14:creationId xmlns:p14="http://schemas.microsoft.com/office/powerpoint/2010/main" val="1578623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Raised to the Dignity of a Sacrament</a:t>
            </a:r>
            <a:endParaRPr lang="en-US" dirty="0"/>
          </a:p>
        </p:txBody>
      </p:sp>
      <p:sp>
        <p:nvSpPr>
          <p:cNvPr id="3" name="Content Placeholder 2"/>
          <p:cNvSpPr>
            <a:spLocks noGrp="1"/>
          </p:cNvSpPr>
          <p:nvPr>
            <p:ph idx="1"/>
          </p:nvPr>
        </p:nvSpPr>
        <p:spPr/>
        <p:txBody>
          <a:bodyPr/>
          <a:lstStyle/>
          <a:p>
            <a:r>
              <a:rPr lang="en-US" dirty="0" smtClean="0"/>
              <a:t>A sacrament is: </a:t>
            </a:r>
          </a:p>
          <a:p>
            <a:pPr lvl="1"/>
            <a:r>
              <a:rPr lang="en-US" dirty="0" smtClean="0"/>
              <a:t>a visible sign </a:t>
            </a:r>
          </a:p>
          <a:p>
            <a:pPr lvl="1"/>
            <a:r>
              <a:rPr lang="en-US" dirty="0" smtClean="0"/>
              <a:t>instituted by Christ</a:t>
            </a:r>
          </a:p>
          <a:p>
            <a:pPr lvl="1"/>
            <a:r>
              <a:rPr lang="en-US" dirty="0" smtClean="0"/>
              <a:t>to give grace.</a:t>
            </a:r>
          </a:p>
          <a:p>
            <a:r>
              <a:rPr lang="en-US" dirty="0" smtClean="0"/>
              <a:t>In the New Testament, we learn from the teachings of Jesus and St. </a:t>
            </a:r>
            <a:r>
              <a:rPr lang="en-US" dirty="0"/>
              <a:t>P</a:t>
            </a:r>
            <a:r>
              <a:rPr lang="en-US" dirty="0" smtClean="0"/>
              <a:t>aul that Jesus has instituted marriage as a visible sign that symbolizes the unity between Himself and the Church.</a:t>
            </a:r>
          </a:p>
          <a:p>
            <a:r>
              <a:rPr lang="en-US" dirty="0" smtClean="0"/>
              <a:t>By means of this sacrament of marriage, God gives to the husband and wife the grace (God’s freely given help) to live up to the demands of marriage.</a:t>
            </a:r>
          </a:p>
          <a:p>
            <a:endParaRPr lang="en-US" dirty="0"/>
          </a:p>
        </p:txBody>
      </p:sp>
    </p:spTree>
    <p:extLst>
      <p:ext uri="{BB962C8B-B14F-4D97-AF65-F5344CB8AC3E}">
        <p14:creationId xmlns:p14="http://schemas.microsoft.com/office/powerpoint/2010/main" val="1735419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More about Sacraments in General</a:t>
            </a:r>
            <a:endParaRPr lang="en-US" dirty="0"/>
          </a:p>
        </p:txBody>
      </p:sp>
      <p:sp>
        <p:nvSpPr>
          <p:cNvPr id="3" name="Content Placeholder 2"/>
          <p:cNvSpPr>
            <a:spLocks noGrp="1"/>
          </p:cNvSpPr>
          <p:nvPr>
            <p:ph idx="1"/>
          </p:nvPr>
        </p:nvSpPr>
        <p:spPr/>
        <p:txBody>
          <a:bodyPr/>
          <a:lstStyle/>
          <a:p>
            <a:r>
              <a:rPr lang="en-US" dirty="0" smtClean="0"/>
              <a:t>There are seven sacraments:</a:t>
            </a:r>
          </a:p>
          <a:p>
            <a:pPr lvl="1"/>
            <a:r>
              <a:rPr lang="en-US" dirty="0" smtClean="0"/>
              <a:t>Baptism </a:t>
            </a:r>
          </a:p>
          <a:p>
            <a:pPr lvl="1"/>
            <a:r>
              <a:rPr lang="en-US" dirty="0" smtClean="0"/>
              <a:t>Confirmation</a:t>
            </a:r>
          </a:p>
          <a:p>
            <a:pPr lvl="1"/>
            <a:r>
              <a:rPr lang="en-US" dirty="0" smtClean="0"/>
              <a:t>Eucharist</a:t>
            </a:r>
          </a:p>
          <a:p>
            <a:pPr lvl="1"/>
            <a:r>
              <a:rPr lang="en-US" dirty="0" smtClean="0"/>
              <a:t>Penance (Confession)</a:t>
            </a:r>
          </a:p>
          <a:p>
            <a:pPr lvl="1"/>
            <a:r>
              <a:rPr lang="en-US" dirty="0" smtClean="0"/>
              <a:t>Anointing of the Sick</a:t>
            </a:r>
          </a:p>
          <a:p>
            <a:pPr lvl="1"/>
            <a:r>
              <a:rPr lang="en-US" dirty="0" smtClean="0"/>
              <a:t>Marriage</a:t>
            </a:r>
          </a:p>
          <a:p>
            <a:pPr lvl="1"/>
            <a:r>
              <a:rPr lang="en-US" dirty="0" smtClean="0"/>
              <a:t>Holy Orders</a:t>
            </a:r>
          </a:p>
          <a:p>
            <a:r>
              <a:rPr lang="en-US" dirty="0" smtClean="0"/>
              <a:t>Baptism is the gateway to the other six sacraments</a:t>
            </a:r>
          </a:p>
          <a:p>
            <a:pPr lvl="1"/>
            <a:r>
              <a:rPr lang="en-US" dirty="0" smtClean="0"/>
              <a:t>No one can receive any other sacrament until he has first been baptized</a:t>
            </a:r>
            <a:endParaRPr lang="en-US" dirty="0"/>
          </a:p>
        </p:txBody>
      </p:sp>
    </p:spTree>
    <p:extLst>
      <p:ext uri="{BB962C8B-B14F-4D97-AF65-F5344CB8AC3E}">
        <p14:creationId xmlns:p14="http://schemas.microsoft.com/office/powerpoint/2010/main" val="1927150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vs. Sacramental Marriage</a:t>
            </a:r>
            <a:endParaRPr lang="en-US" dirty="0"/>
          </a:p>
        </p:txBody>
      </p:sp>
      <p:sp>
        <p:nvSpPr>
          <p:cNvPr id="3" name="Content Placeholder 2"/>
          <p:cNvSpPr>
            <a:spLocks noGrp="1"/>
          </p:cNvSpPr>
          <p:nvPr>
            <p:ph idx="1"/>
          </p:nvPr>
        </p:nvSpPr>
        <p:spPr/>
        <p:txBody>
          <a:bodyPr>
            <a:normAutofit lnSpcReduction="10000"/>
          </a:bodyPr>
          <a:lstStyle/>
          <a:p>
            <a:r>
              <a:rPr lang="en-US" dirty="0" smtClean="0"/>
              <a:t>Natural marriage is possible for any man and woman regardless of the spouses’ religion</a:t>
            </a:r>
          </a:p>
          <a:p>
            <a:pPr lvl="1"/>
            <a:r>
              <a:rPr lang="en-US" dirty="0" smtClean="0"/>
              <a:t>Marriage is a natural institution established by the Creator; therefore, it is open to all human beings</a:t>
            </a:r>
          </a:p>
          <a:p>
            <a:pPr lvl="1"/>
            <a:r>
              <a:rPr lang="en-US" dirty="0" smtClean="0"/>
              <a:t>The Catholic Church recognizes the validity and legitimacy of marriage by non-Catholics and non-Christians</a:t>
            </a:r>
          </a:p>
          <a:p>
            <a:r>
              <a:rPr lang="en-US" dirty="0" smtClean="0"/>
              <a:t>A sacramental marriage, however, can only exist if both spouses are validly baptized Christians</a:t>
            </a:r>
          </a:p>
          <a:p>
            <a:pPr lvl="1"/>
            <a:r>
              <a:rPr lang="en-US" dirty="0" smtClean="0"/>
              <a:t>If two baptized people (Catholic or non-Catholic) validly contract marriage, that marriage is a sacrament</a:t>
            </a:r>
          </a:p>
          <a:p>
            <a:pPr lvl="1"/>
            <a:r>
              <a:rPr lang="en-US" dirty="0" smtClean="0"/>
              <a:t>If a baptized person and a non-baptized person validly contract marriage, the marriage is </a:t>
            </a:r>
            <a:r>
              <a:rPr lang="en-US" i="1" dirty="0" smtClean="0"/>
              <a:t>not</a:t>
            </a:r>
            <a:r>
              <a:rPr lang="en-US" dirty="0" smtClean="0"/>
              <a:t> a sacrament; however, it is still a valid natural marriage</a:t>
            </a:r>
            <a:endParaRPr lang="en-US" dirty="0"/>
          </a:p>
        </p:txBody>
      </p:sp>
    </p:spTree>
    <p:extLst>
      <p:ext uri="{BB962C8B-B14F-4D97-AF65-F5344CB8AC3E}">
        <p14:creationId xmlns:p14="http://schemas.microsoft.com/office/powerpoint/2010/main" val="459344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Marriages Can Become Sacramental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Marriage between two unbaptized people</a:t>
            </a:r>
          </a:p>
          <a:p>
            <a:pPr lvl="1"/>
            <a:r>
              <a:rPr lang="en-US" dirty="0" smtClean="0"/>
              <a:t>If two non-baptized people validly contract marriage, the marriage is a natural marriage.</a:t>
            </a:r>
          </a:p>
          <a:p>
            <a:pPr lvl="1"/>
            <a:r>
              <a:rPr lang="en-US" dirty="0" smtClean="0"/>
              <a:t>If both spouses get baptized at some time in the future, then the marriage automatically becomes a sacramental marriage as soon as both spouses are baptized.</a:t>
            </a:r>
          </a:p>
          <a:p>
            <a:r>
              <a:rPr lang="en-US" dirty="0" smtClean="0"/>
              <a:t>Marriage between a baptized person and an unbaptized person</a:t>
            </a:r>
          </a:p>
          <a:p>
            <a:pPr lvl="1"/>
            <a:r>
              <a:rPr lang="en-US" dirty="0" smtClean="0"/>
              <a:t>If a baptized person validly marries a non-baptized person, the marriage is a natural marriage.</a:t>
            </a:r>
          </a:p>
          <a:p>
            <a:pPr lvl="1"/>
            <a:r>
              <a:rPr lang="en-US" dirty="0" smtClean="0"/>
              <a:t>If the unbaptized person gets baptized at some time in the future, then the marriage automatically becomes a sacramental marriage.</a:t>
            </a:r>
          </a:p>
          <a:p>
            <a:r>
              <a:rPr lang="en-US" dirty="0" smtClean="0"/>
              <a:t>There is no ceremony needed for a natural marriage to be transformed into a sacramental marriage. All that is needed is baptism.</a:t>
            </a:r>
            <a:endParaRPr lang="en-US" dirty="0"/>
          </a:p>
        </p:txBody>
      </p:sp>
    </p:spTree>
    <p:extLst>
      <p:ext uri="{BB962C8B-B14F-4D97-AF65-F5344CB8AC3E}">
        <p14:creationId xmlns:p14="http://schemas.microsoft.com/office/powerpoint/2010/main" val="604768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t>
            </a:r>
            <a:r>
              <a:rPr lang="en-US" dirty="0" smtClean="0"/>
              <a:t>Elements of Marriage Doctrine</a:t>
            </a:r>
            <a:endParaRPr lang="en-US" dirty="0"/>
          </a:p>
        </p:txBody>
      </p:sp>
    </p:spTree>
    <p:extLst>
      <p:ext uri="{BB962C8B-B14F-4D97-AF65-F5344CB8AC3E}">
        <p14:creationId xmlns:p14="http://schemas.microsoft.com/office/powerpoint/2010/main" val="1377249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Elements of Natural &amp; Sacramental Marriages</a:t>
            </a:r>
            <a:endParaRPr lang="en-US" dirty="0"/>
          </a:p>
        </p:txBody>
      </p:sp>
      <p:sp>
        <p:nvSpPr>
          <p:cNvPr id="3" name="Content Placeholder 2"/>
          <p:cNvSpPr>
            <a:spLocks noGrp="1"/>
          </p:cNvSpPr>
          <p:nvPr>
            <p:ph idx="1"/>
          </p:nvPr>
        </p:nvSpPr>
        <p:spPr/>
        <p:txBody>
          <a:bodyPr/>
          <a:lstStyle/>
          <a:p>
            <a:r>
              <a:rPr lang="en-US" dirty="0" smtClean="0"/>
              <a:t>Who can get married?</a:t>
            </a:r>
          </a:p>
          <a:p>
            <a:pPr lvl="1"/>
            <a:r>
              <a:rPr lang="en-US" dirty="0" smtClean="0"/>
              <a:t>An unmarried man and an unmarried woman who have no legal impediment to marriage</a:t>
            </a:r>
          </a:p>
          <a:p>
            <a:r>
              <a:rPr lang="en-US" dirty="0" smtClean="0"/>
              <a:t>How does a marriage come into existence?</a:t>
            </a:r>
          </a:p>
          <a:p>
            <a:pPr lvl="1"/>
            <a:r>
              <a:rPr lang="en-US" dirty="0" smtClean="0"/>
              <a:t>Marriage is effected when the man and the woman make marriage vows to each other (matrimonial consent)</a:t>
            </a:r>
          </a:p>
          <a:p>
            <a:r>
              <a:rPr lang="en-US" dirty="0" smtClean="0"/>
              <a:t>Marriage is a covenant</a:t>
            </a:r>
          </a:p>
          <a:p>
            <a:pPr lvl="1"/>
            <a:r>
              <a:rPr lang="en-US" dirty="0" smtClean="0"/>
              <a:t>A covenant is a type of contract</a:t>
            </a:r>
          </a:p>
          <a:p>
            <a:pPr lvl="1"/>
            <a:r>
              <a:rPr lang="en-US" dirty="0" smtClean="0"/>
              <a:t>When a man and a woman make their vows to each other, they are entering into a life-long contractual relationship with each other</a:t>
            </a:r>
            <a:endParaRPr lang="en-US" dirty="0"/>
          </a:p>
        </p:txBody>
      </p:sp>
    </p:spTree>
    <p:extLst>
      <p:ext uri="{BB962C8B-B14F-4D97-AF65-F5344CB8AC3E}">
        <p14:creationId xmlns:p14="http://schemas.microsoft.com/office/powerpoint/2010/main" val="3541526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t>Natural Marriage</a:t>
            </a:r>
          </a:p>
          <a:p>
            <a:r>
              <a:rPr lang="en-US" dirty="0" smtClean="0"/>
              <a:t>Sacramental Marriage</a:t>
            </a:r>
          </a:p>
          <a:p>
            <a:r>
              <a:rPr lang="en-US" dirty="0" smtClean="0"/>
              <a:t>Key Elements of Marriage Doctrine</a:t>
            </a:r>
          </a:p>
          <a:p>
            <a:r>
              <a:rPr lang="en-US" dirty="0" smtClean="0"/>
              <a:t>Divorce &amp; Remarriage in the New Testament</a:t>
            </a:r>
          </a:p>
          <a:p>
            <a:r>
              <a:rPr lang="en-US" dirty="0" smtClean="0"/>
              <a:t>Concluding Summary</a:t>
            </a:r>
          </a:p>
          <a:p>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4112324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Matrimonial Consent: </a:t>
            </a:r>
            <a:br>
              <a:rPr lang="en-US" dirty="0" smtClean="0"/>
            </a:br>
            <a:r>
              <a:rPr lang="en-US" dirty="0" smtClean="0"/>
              <a:t>Consent Makes Marriage</a:t>
            </a:r>
            <a:endParaRPr lang="en-US" dirty="0"/>
          </a:p>
        </p:txBody>
      </p:sp>
      <p:sp>
        <p:nvSpPr>
          <p:cNvPr id="3" name="Content Placeholder 2"/>
          <p:cNvSpPr>
            <a:spLocks noGrp="1"/>
          </p:cNvSpPr>
          <p:nvPr>
            <p:ph idx="1"/>
          </p:nvPr>
        </p:nvSpPr>
        <p:spPr/>
        <p:txBody>
          <a:bodyPr>
            <a:normAutofit lnSpcReduction="10000"/>
          </a:bodyPr>
          <a:lstStyle/>
          <a:p>
            <a:r>
              <a:rPr lang="en-US" dirty="0" smtClean="0"/>
              <a:t>To validly consent to marriage, the man and woman must freely offer consent:</a:t>
            </a:r>
          </a:p>
          <a:p>
            <a:pPr lvl="1"/>
            <a:r>
              <a:rPr lang="en-US" dirty="0" smtClean="0"/>
              <a:t>Not under constraint</a:t>
            </a:r>
          </a:p>
          <a:p>
            <a:pPr lvl="1"/>
            <a:r>
              <a:rPr lang="en-US" dirty="0" smtClean="0"/>
              <a:t>Not impeded by law</a:t>
            </a:r>
          </a:p>
          <a:p>
            <a:r>
              <a:rPr lang="en-US" dirty="0" smtClean="0"/>
              <a:t>“The Church holds the exchange of consent between the spouses to be the indispensable element that ‘makes the marriage.’ If consent is lacking there is no marriage.” (CCC 1626)</a:t>
            </a:r>
          </a:p>
          <a:p>
            <a:r>
              <a:rPr lang="en-US" dirty="0" smtClean="0"/>
              <a:t>“The consent must be an act of the will of each of the contracting parties, free of coercion or grave external fear. No human power can substitute for this consent. If this freedom is lacking the marriage is invalid.” (CCC 1628)</a:t>
            </a:r>
            <a:endParaRPr lang="en-US" dirty="0"/>
          </a:p>
        </p:txBody>
      </p:sp>
    </p:spTree>
    <p:extLst>
      <p:ext uri="{BB962C8B-B14F-4D97-AF65-F5344CB8AC3E}">
        <p14:creationId xmlns:p14="http://schemas.microsoft.com/office/powerpoint/2010/main" val="450377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Sacramental Matrimony: Bond</a:t>
            </a:r>
            <a:endParaRPr lang="en-US" dirty="0"/>
          </a:p>
        </p:txBody>
      </p:sp>
      <p:sp>
        <p:nvSpPr>
          <p:cNvPr id="3" name="Content Placeholder 2"/>
          <p:cNvSpPr>
            <a:spLocks noGrp="1"/>
          </p:cNvSpPr>
          <p:nvPr>
            <p:ph idx="1"/>
          </p:nvPr>
        </p:nvSpPr>
        <p:spPr/>
        <p:txBody>
          <a:bodyPr/>
          <a:lstStyle/>
          <a:p>
            <a:pPr marL="0" indent="0">
              <a:buNone/>
            </a:pPr>
            <a:r>
              <a:rPr lang="en-US" dirty="0" smtClean="0"/>
              <a:t>The Sacramental Marriage Bond</a:t>
            </a:r>
          </a:p>
          <a:p>
            <a:pPr lvl="1"/>
            <a:r>
              <a:rPr lang="en-US" dirty="0" smtClean="0"/>
              <a:t>“From a valid marriage arises a bond between the spouses which by its very nature is perpetual and exclusive….” (canon 1134)</a:t>
            </a:r>
          </a:p>
          <a:p>
            <a:pPr lvl="1"/>
            <a:r>
              <a:rPr lang="en-US" dirty="0" smtClean="0"/>
              <a:t>“Thus the marriage bond has been established by God himself in such a way that a marriage concluded and consummated between baptized persons can never be dissolved. This bond, which results from the free human act of the spouses and their consummation of the marriage, is a reality, henceforth irrevocable, and gives rise to a covenant guaranteed by God's fidelity. The Church does not have the power to contravene this disposition of divine wisdom.” (CCC 1640)</a:t>
            </a:r>
            <a:endParaRPr lang="en-US" dirty="0"/>
          </a:p>
        </p:txBody>
      </p:sp>
    </p:spTree>
    <p:extLst>
      <p:ext uri="{BB962C8B-B14F-4D97-AF65-F5344CB8AC3E}">
        <p14:creationId xmlns:p14="http://schemas.microsoft.com/office/powerpoint/2010/main" val="2831045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Effects of Sacramental </a:t>
            </a:r>
            <a:r>
              <a:rPr lang="en-US" dirty="0" smtClean="0">
                <a:solidFill>
                  <a:prstClr val="black"/>
                </a:solidFill>
              </a:rPr>
              <a:t>Matrimony: Grace</a:t>
            </a:r>
            <a:endParaRPr lang="en-US" dirty="0"/>
          </a:p>
        </p:txBody>
      </p:sp>
      <p:sp>
        <p:nvSpPr>
          <p:cNvPr id="3" name="Content Placeholder 2"/>
          <p:cNvSpPr>
            <a:spLocks noGrp="1"/>
          </p:cNvSpPr>
          <p:nvPr>
            <p:ph idx="1"/>
          </p:nvPr>
        </p:nvSpPr>
        <p:spPr/>
        <p:txBody>
          <a:bodyPr/>
          <a:lstStyle/>
          <a:p>
            <a:pPr marL="0" indent="0">
              <a:buNone/>
            </a:pPr>
            <a:r>
              <a:rPr lang="en-US" dirty="0" smtClean="0"/>
              <a:t>Like every sacrament, marriage has a unique sacramental grace</a:t>
            </a:r>
          </a:p>
          <a:p>
            <a:pPr lvl="1"/>
            <a:r>
              <a:rPr lang="en-US" dirty="0" smtClean="0"/>
              <a:t>“‘By reason of their state in life and of their order, [Christian spouses] have their own special gifts in the People of God.’ This grace proper to the sacrament of Matrimony is intended to perfect the couple's love and to strengthen their indissoluble unity. By this grace they ‘help one another to attain holiness in their married life and in welcoming and educating their children.’” (CCC 1641)</a:t>
            </a:r>
          </a:p>
          <a:p>
            <a:pPr lvl="1"/>
            <a:r>
              <a:rPr lang="en-US" dirty="0" smtClean="0"/>
              <a:t>“Christ dwells with them, gives them the strength to take up their crosses and so follow him, to rise again after they have fallen, to forgive one another, to bear one another's burdens, to ‘be subject to one another out of reverence for Christ’ (Ephesians 5:21), and to love one another with supernatural, tender, and fruitful love.” (CCC 1642)</a:t>
            </a:r>
            <a:endParaRPr lang="en-US" dirty="0"/>
          </a:p>
        </p:txBody>
      </p:sp>
    </p:spTree>
    <p:extLst>
      <p:ext uri="{BB962C8B-B14F-4D97-AF65-F5344CB8AC3E}">
        <p14:creationId xmlns:p14="http://schemas.microsoft.com/office/powerpoint/2010/main" val="2447538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Goods of Marriage</a:t>
            </a:r>
            <a:endParaRPr lang="en-US" dirty="0"/>
          </a:p>
        </p:txBody>
      </p:sp>
      <p:sp>
        <p:nvSpPr>
          <p:cNvPr id="3" name="Content Placeholder 2"/>
          <p:cNvSpPr>
            <a:spLocks noGrp="1"/>
          </p:cNvSpPr>
          <p:nvPr>
            <p:ph idx="1"/>
          </p:nvPr>
        </p:nvSpPr>
        <p:spPr/>
        <p:txBody>
          <a:bodyPr/>
          <a:lstStyle/>
          <a:p>
            <a:r>
              <a:rPr lang="en-US" dirty="0" smtClean="0"/>
              <a:t>St. Augustine speaks of three “goods” of marriage:</a:t>
            </a:r>
          </a:p>
          <a:p>
            <a:pPr lvl="1"/>
            <a:r>
              <a:rPr lang="en-US" dirty="0" smtClean="0"/>
              <a:t>The Good of the Sacrament (Indissolubility)</a:t>
            </a:r>
          </a:p>
          <a:p>
            <a:pPr lvl="1"/>
            <a:r>
              <a:rPr lang="en-US" dirty="0" smtClean="0"/>
              <a:t>The Good of Faith (Fidelity)</a:t>
            </a:r>
          </a:p>
          <a:p>
            <a:pPr lvl="1"/>
            <a:r>
              <a:rPr lang="en-US" dirty="0" smtClean="0"/>
              <a:t>The Good of Offspring (Procreation &amp; Education of Children)</a:t>
            </a:r>
          </a:p>
          <a:p>
            <a:r>
              <a:rPr lang="en-US" dirty="0" smtClean="0"/>
              <a:t>In light of the teachings of the Second Vatican Council, another “good” of marriage is included in canonical jurisprudence:</a:t>
            </a:r>
          </a:p>
          <a:p>
            <a:pPr lvl="1"/>
            <a:r>
              <a:rPr lang="en-US" dirty="0" smtClean="0"/>
              <a:t>The Good of the Spouses</a:t>
            </a:r>
            <a:endParaRPr lang="en-US" dirty="0"/>
          </a:p>
        </p:txBody>
      </p:sp>
    </p:spTree>
    <p:extLst>
      <p:ext uri="{BB962C8B-B14F-4D97-AF65-F5344CB8AC3E}">
        <p14:creationId xmlns:p14="http://schemas.microsoft.com/office/powerpoint/2010/main" val="1768823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of the Sacrament (Indissolubility)</a:t>
            </a:r>
            <a:endParaRPr lang="en-US" dirty="0"/>
          </a:p>
        </p:txBody>
      </p:sp>
      <p:sp>
        <p:nvSpPr>
          <p:cNvPr id="3" name="Content Placeholder 2"/>
          <p:cNvSpPr>
            <a:spLocks noGrp="1"/>
          </p:cNvSpPr>
          <p:nvPr>
            <p:ph idx="1"/>
          </p:nvPr>
        </p:nvSpPr>
        <p:spPr/>
        <p:txBody>
          <a:bodyPr/>
          <a:lstStyle/>
          <a:p>
            <a:pPr marL="0" indent="0">
              <a:buNone/>
            </a:pPr>
            <a:r>
              <a:rPr lang="en-US" dirty="0" smtClean="0"/>
              <a:t>“The love of the spouses requires, of its very nature, the unity and indissolubility of the spouses' community of persons, which embraces their entire life: ‘so they are no longer two, but one flesh’ (Matthew 19:6).” (CCC 1644)</a:t>
            </a:r>
          </a:p>
        </p:txBody>
      </p:sp>
    </p:spTree>
    <p:extLst>
      <p:ext uri="{BB962C8B-B14F-4D97-AF65-F5344CB8AC3E}">
        <p14:creationId xmlns:p14="http://schemas.microsoft.com/office/powerpoint/2010/main" val="1364666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of Faith (Fidelity)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“By its very nature conjugal love requires the inviolable fidelity of the spouses. This is the consequence of the gift of themselves which they make to each other. Love seeks to be definitive; it cannot be an arrangement ‘until further notice.’ the ‘intimate union of marriage, as a mutual giving of two persons, and the good of the children, demand total fidelity from the spouses and require an unbreakable union between them’ (Vatican II, </a:t>
            </a:r>
            <a:r>
              <a:rPr lang="en-US" i="1" dirty="0" err="1" smtClean="0"/>
              <a:t>Gaudium</a:t>
            </a:r>
            <a:r>
              <a:rPr lang="en-US" i="1" dirty="0" smtClean="0"/>
              <a:t> et </a:t>
            </a:r>
            <a:r>
              <a:rPr lang="en-US" i="1" dirty="0" err="1" smtClean="0"/>
              <a:t>spes</a:t>
            </a:r>
            <a:r>
              <a:rPr lang="en-US" dirty="0" smtClean="0"/>
              <a:t>, 48).” (CCC 1646)</a:t>
            </a:r>
          </a:p>
          <a:p>
            <a:pPr lvl="0"/>
            <a:r>
              <a:rPr lang="en-US" dirty="0" smtClean="0"/>
              <a:t>“The deepest reason is found in the fidelity of God to his covenant, in that of Christ to his Church. Through the sacrament of Matrimony the spouses are enabled to represent this fidelity and witness to it. Through the sacrament, the indissolubility of marriage receives a new and deeper meaning.” </a:t>
            </a:r>
            <a:r>
              <a:rPr lang="en-US" dirty="0" smtClean="0">
                <a:solidFill>
                  <a:prstClr val="black"/>
                </a:solidFill>
              </a:rPr>
              <a:t>(CCC 1647)</a:t>
            </a:r>
          </a:p>
        </p:txBody>
      </p:sp>
    </p:spTree>
    <p:extLst>
      <p:ext uri="{BB962C8B-B14F-4D97-AF65-F5344CB8AC3E}">
        <p14:creationId xmlns:p14="http://schemas.microsoft.com/office/powerpoint/2010/main" val="3616892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of Offspring (Procreation &amp; Education of Children)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“By its very nature the institution of marriage and married love is ordered to the procreation and education of the offspring and it is in them that it finds its crowning glory.” (Vatican II, </a:t>
            </a:r>
            <a:r>
              <a:rPr lang="en-US" i="1" dirty="0" err="1" smtClean="0"/>
              <a:t>Gaudium</a:t>
            </a:r>
            <a:r>
              <a:rPr lang="en-US" i="1" dirty="0" smtClean="0"/>
              <a:t> et </a:t>
            </a:r>
            <a:r>
              <a:rPr lang="en-US" i="1" dirty="0" err="1" smtClean="0"/>
              <a:t>spes</a:t>
            </a:r>
            <a:r>
              <a:rPr lang="en-US" dirty="0" smtClean="0"/>
              <a:t>, 48)</a:t>
            </a:r>
          </a:p>
          <a:p>
            <a:r>
              <a:rPr lang="en-US" dirty="0" smtClean="0"/>
              <a:t>“The fruitfulness of conjugal love extends to the fruits of the moral, spiritual, and supernatural life that parents hand on to their children by education. Parents are the principal and first educators of their children. In this sense the fundamental task of marriage and family is to be at the service of life.” (CCC 1653)</a:t>
            </a:r>
          </a:p>
          <a:p>
            <a:r>
              <a:rPr lang="en-US" dirty="0" smtClean="0"/>
              <a:t>“Spouses to whom God has not granted children can nevertheless have a conjugal life full of meaning, in both human and Christian terms. Their marriage can radiate a fruitfulness of charity, of hospitality, and of sacrifice.” (CCC 1654)</a:t>
            </a:r>
          </a:p>
        </p:txBody>
      </p:sp>
    </p:spTree>
    <p:extLst>
      <p:ext uri="{BB962C8B-B14F-4D97-AF65-F5344CB8AC3E}">
        <p14:creationId xmlns:p14="http://schemas.microsoft.com/office/powerpoint/2010/main" val="776968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of the Spouses</a:t>
            </a:r>
            <a:endParaRPr lang="en-US" dirty="0"/>
          </a:p>
        </p:txBody>
      </p:sp>
      <p:sp>
        <p:nvSpPr>
          <p:cNvPr id="3" name="Content Placeholder 2"/>
          <p:cNvSpPr>
            <a:spLocks noGrp="1"/>
          </p:cNvSpPr>
          <p:nvPr>
            <p:ph idx="1"/>
          </p:nvPr>
        </p:nvSpPr>
        <p:spPr/>
        <p:txBody>
          <a:bodyPr/>
          <a:lstStyle/>
          <a:p>
            <a:r>
              <a:rPr lang="en-US" dirty="0" smtClean="0"/>
              <a:t>In light of the teachings of the Second Vatican Council, canonical jurisprudence explicitly recognizes the “good of the spouses”</a:t>
            </a:r>
          </a:p>
          <a:p>
            <a:pPr lvl="1"/>
            <a:r>
              <a:rPr lang="en-US" dirty="0" smtClean="0"/>
              <a:t>Implicitly contained in the three goods of St. Augustine</a:t>
            </a:r>
          </a:p>
          <a:p>
            <a:r>
              <a:rPr lang="en-US" dirty="0" smtClean="0"/>
              <a:t>Marriage is a “partnership of the whole of life” (canon 1055)</a:t>
            </a:r>
          </a:p>
          <a:p>
            <a:r>
              <a:rPr lang="en-US" dirty="0" smtClean="0"/>
              <a:t>“The </a:t>
            </a:r>
            <a:r>
              <a:rPr lang="en-US" i="1" dirty="0" err="1" smtClean="0"/>
              <a:t>bonum</a:t>
            </a:r>
            <a:r>
              <a:rPr lang="en-US" i="1" dirty="0" smtClean="0"/>
              <a:t> </a:t>
            </a:r>
            <a:r>
              <a:rPr lang="en-US" i="1" dirty="0" err="1" smtClean="0"/>
              <a:t>coniugum</a:t>
            </a:r>
            <a:r>
              <a:rPr lang="en-US" dirty="0" smtClean="0"/>
              <a:t>, as an end and essential element of the nuptial covenant, is the sum of all the goods which flow from the interpersonal relationship of the same spouses. If they do not suffer from any psychic anomaly of personality, they together, through an apt interpersonal relationship, enrich each other as individual persons and the entire conjugal life.” (Msgr. Bruno, 30 March 1990)</a:t>
            </a:r>
            <a:endParaRPr lang="en-US" dirty="0"/>
          </a:p>
        </p:txBody>
      </p:sp>
    </p:spTree>
    <p:extLst>
      <p:ext uri="{BB962C8B-B14F-4D97-AF65-F5344CB8AC3E}">
        <p14:creationId xmlns:p14="http://schemas.microsoft.com/office/powerpoint/2010/main" val="197034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Divorce &amp; Remarriage in the New Testament: The </a:t>
            </a:r>
            <a:r>
              <a:rPr lang="en-US" dirty="0" smtClean="0"/>
              <a:t>Tragedy of Divorce</a:t>
            </a:r>
            <a:endParaRPr lang="en-US" dirty="0"/>
          </a:p>
        </p:txBody>
      </p:sp>
    </p:spTree>
    <p:extLst>
      <p:ext uri="{BB962C8B-B14F-4D97-AF65-F5344CB8AC3E}">
        <p14:creationId xmlns:p14="http://schemas.microsoft.com/office/powerpoint/2010/main" val="33285062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Catechism of the Catholic Church</a:t>
            </a:r>
            <a:r>
              <a:rPr lang="en-US" dirty="0" smtClean="0"/>
              <a:t> on Divorce</a:t>
            </a:r>
            <a:endParaRPr lang="en-US" dirty="0"/>
          </a:p>
        </p:txBody>
      </p:sp>
      <p:sp>
        <p:nvSpPr>
          <p:cNvPr id="3" name="Content Placeholder 2"/>
          <p:cNvSpPr>
            <a:spLocks noGrp="1"/>
          </p:cNvSpPr>
          <p:nvPr>
            <p:ph idx="1"/>
          </p:nvPr>
        </p:nvSpPr>
        <p:spPr/>
        <p:txBody>
          <a:bodyPr/>
          <a:lstStyle/>
          <a:p>
            <a:pPr marL="0" indent="0">
              <a:buNone/>
            </a:pPr>
            <a:r>
              <a:rPr lang="en-US" dirty="0" smtClean="0"/>
              <a:t>“Yet there are some situations in which living together becomes practically impossible for a variety of reasons. In such cases the Church permits the physical separation of the couple and their living apart. The spouses do not cease to be husband and wife before God and so are not free to contract a new union. In this difficult situation, the best solution would be, if possible, reconciliation. The Christian community is called to help these persons live out their situation in a Christian manner and in fidelity to their marriage bond which remains indissoluble.” (CCC 1649)</a:t>
            </a:r>
            <a:endParaRPr lang="en-US" dirty="0"/>
          </a:p>
        </p:txBody>
      </p:sp>
    </p:spTree>
    <p:extLst>
      <p:ext uri="{BB962C8B-B14F-4D97-AF65-F5344CB8AC3E}">
        <p14:creationId xmlns:p14="http://schemas.microsoft.com/office/powerpoint/2010/main" val="709455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Marriage as Established by the Creator</a:t>
            </a:r>
            <a:endParaRPr lang="en-US" dirty="0"/>
          </a:p>
        </p:txBody>
      </p:sp>
    </p:spTree>
    <p:extLst>
      <p:ext uri="{BB962C8B-B14F-4D97-AF65-F5344CB8AC3E}">
        <p14:creationId xmlns:p14="http://schemas.microsoft.com/office/powerpoint/2010/main" val="28590174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Divorce a Sin?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a:t>
            </a:r>
            <a:r>
              <a:rPr lang="en-US" i="1" dirty="0" smtClean="0"/>
              <a:t>Catechism of the Catholic Church</a:t>
            </a:r>
            <a:r>
              <a:rPr lang="en-US" dirty="0" smtClean="0"/>
              <a:t> (paragraphs 2384-2385) states the following about divorce:</a:t>
            </a:r>
          </a:p>
          <a:p>
            <a:pPr lvl="1"/>
            <a:r>
              <a:rPr lang="en-US" dirty="0" smtClean="0"/>
              <a:t>“Divorce is a grave offense against the natural law. It claims to break the contract, to which the spouses freely consented, to live with each other till death. Divorce does injury to the covenant of salvation, of which sacramental marriage is the sign. Contracting a new union, even if it is recognized by civil law, adds to the gravity of the rupture: the remarried spouse is then in a situation of public and permanent adultery….”</a:t>
            </a:r>
          </a:p>
          <a:p>
            <a:pPr lvl="1"/>
            <a:r>
              <a:rPr lang="en-US" dirty="0" smtClean="0"/>
              <a:t>“Divorce is immoral also because it introduces disorder into the family and into society. This disorder brings grave harm to the deserted spouse, to children traumatized by the separation of their parents and often torn between them, and because of its contagious effect which makes it truly a plague on society.”</a:t>
            </a:r>
          </a:p>
        </p:txBody>
      </p:sp>
    </p:spTree>
    <p:extLst>
      <p:ext uri="{BB962C8B-B14F-4D97-AF65-F5344CB8AC3E}">
        <p14:creationId xmlns:p14="http://schemas.microsoft.com/office/powerpoint/2010/main" val="606316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Victim of Divorce?</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i="1" dirty="0" smtClean="0"/>
              <a:t>Catechism</a:t>
            </a:r>
            <a:r>
              <a:rPr lang="en-US" dirty="0" smtClean="0"/>
              <a:t> (2386) also states:</a:t>
            </a:r>
          </a:p>
          <a:p>
            <a:pPr marL="0" indent="0">
              <a:buNone/>
            </a:pPr>
            <a:r>
              <a:rPr lang="en-US" dirty="0" smtClean="0"/>
              <a:t>“It can happen that one of the spouses is the innocent victim of a divorce decreed by civil law; this spouse therefore has not contravened the moral law. There is a considerable difference between a spouse who has sincerely tried to be faithful to the sacrament of marriage and is unjustly abandoned, and one who through his own grave fault destroys a canonically valid marriage.”</a:t>
            </a:r>
          </a:p>
          <a:p>
            <a:endParaRPr lang="en-US" dirty="0"/>
          </a:p>
        </p:txBody>
      </p:sp>
    </p:spTree>
    <p:extLst>
      <p:ext uri="{BB962C8B-B14F-4D97-AF65-F5344CB8AC3E}">
        <p14:creationId xmlns:p14="http://schemas.microsoft.com/office/powerpoint/2010/main" val="3400516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Sometimes the Church Tolerates Divorce</a:t>
            </a:r>
            <a:endParaRPr lang="en-US" dirty="0"/>
          </a:p>
        </p:txBody>
      </p:sp>
      <p:sp>
        <p:nvSpPr>
          <p:cNvPr id="3" name="Content Placeholder 2"/>
          <p:cNvSpPr>
            <a:spLocks noGrp="1"/>
          </p:cNvSpPr>
          <p:nvPr>
            <p:ph idx="1"/>
          </p:nvPr>
        </p:nvSpPr>
        <p:spPr>
          <a:xfrm>
            <a:off x="838200" y="1540476"/>
            <a:ext cx="10515600" cy="4636487"/>
          </a:xfrm>
        </p:spPr>
        <p:txBody>
          <a:bodyPr>
            <a:normAutofit fontScale="85000" lnSpcReduction="20000"/>
          </a:bodyPr>
          <a:lstStyle/>
          <a:p>
            <a:r>
              <a:rPr lang="en-US" dirty="0" smtClean="0"/>
              <a:t>There are circumstances where the Church tolerates divorce.</a:t>
            </a:r>
          </a:p>
          <a:p>
            <a:r>
              <a:rPr lang="en-US" dirty="0" smtClean="0"/>
              <a:t>Examples:</a:t>
            </a:r>
          </a:p>
          <a:p>
            <a:pPr lvl="1"/>
            <a:r>
              <a:rPr lang="en-US" dirty="0" smtClean="0"/>
              <a:t>Persistent adultery </a:t>
            </a:r>
          </a:p>
          <a:p>
            <a:pPr lvl="1"/>
            <a:r>
              <a:rPr lang="en-US" dirty="0" smtClean="0"/>
              <a:t>Spousal abuse</a:t>
            </a:r>
          </a:p>
          <a:p>
            <a:r>
              <a:rPr lang="en-US" dirty="0" smtClean="0"/>
              <a:t>The Church has no problem with a spouse seeking a divorce if that is the only way that he/she can protect oneself or the children from abuse</a:t>
            </a:r>
          </a:p>
          <a:p>
            <a:r>
              <a:rPr lang="en-US" dirty="0" smtClean="0"/>
              <a:t>A spouse should </a:t>
            </a:r>
            <a:r>
              <a:rPr lang="en-US" i="1" dirty="0" smtClean="0"/>
              <a:t>never</a:t>
            </a:r>
            <a:r>
              <a:rPr lang="en-US" dirty="0" smtClean="0"/>
              <a:t> hesitate to escape abuse. If divorce is necessary to protect the health and welfare of yourself or your children, it is </a:t>
            </a:r>
            <a:r>
              <a:rPr lang="en-US" i="1" dirty="0" smtClean="0"/>
              <a:t>not</a:t>
            </a:r>
            <a:r>
              <a:rPr lang="en-US" dirty="0" smtClean="0"/>
              <a:t> a sin to seek a civil divorce.</a:t>
            </a:r>
          </a:p>
          <a:p>
            <a:endParaRPr lang="en-US" dirty="0"/>
          </a:p>
          <a:p>
            <a:pPr marL="0" indent="0">
              <a:buNone/>
            </a:pPr>
            <a:r>
              <a:rPr lang="en-US" i="1" dirty="0" smtClean="0"/>
              <a:t>Note: Even if the divorce is justified (e.g. to escape abuse), the couple is still presumed to be married in the eyes of God; therefore, the husband and wife are not free to marry someone else. There still remains between them an indissoluble bond of marriage.</a:t>
            </a:r>
            <a:endParaRPr lang="en-US" i="1" dirty="0"/>
          </a:p>
        </p:txBody>
      </p:sp>
    </p:spTree>
    <p:extLst>
      <p:ext uri="{BB962C8B-B14F-4D97-AF65-F5344CB8AC3E}">
        <p14:creationId xmlns:p14="http://schemas.microsoft.com/office/powerpoint/2010/main" val="184978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Divorce &amp; Remarriage in the New Testament</a:t>
            </a:r>
            <a:endParaRPr lang="en-US" dirty="0"/>
          </a:p>
        </p:txBody>
      </p:sp>
    </p:spTree>
    <p:extLst>
      <p:ext uri="{BB962C8B-B14F-4D97-AF65-F5344CB8AC3E}">
        <p14:creationId xmlns:p14="http://schemas.microsoft.com/office/powerpoint/2010/main" val="2080946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Divorce and Remarriage: What Did Jesus Say?</a:t>
            </a:r>
            <a:endParaRPr lang="en-US" dirty="0"/>
          </a:p>
        </p:txBody>
      </p:sp>
      <p:sp>
        <p:nvSpPr>
          <p:cNvPr id="3" name="Content Placeholder 2"/>
          <p:cNvSpPr>
            <a:spLocks noGrp="1"/>
          </p:cNvSpPr>
          <p:nvPr>
            <p:ph idx="1"/>
          </p:nvPr>
        </p:nvSpPr>
        <p:spPr/>
        <p:txBody>
          <a:bodyPr/>
          <a:lstStyle/>
          <a:p>
            <a:pPr marL="0" indent="0">
              <a:buNone/>
            </a:pPr>
            <a:r>
              <a:rPr lang="en-US" dirty="0" smtClean="0"/>
              <a:t>Jesus clearly prohibits divorce and remarriage</a:t>
            </a:r>
          </a:p>
          <a:p>
            <a:endParaRPr lang="en-US" dirty="0"/>
          </a:p>
        </p:txBody>
      </p:sp>
    </p:spTree>
    <p:extLst>
      <p:ext uri="{BB962C8B-B14F-4D97-AF65-F5344CB8AC3E}">
        <p14:creationId xmlns:p14="http://schemas.microsoft.com/office/powerpoint/2010/main" val="2693621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19:3-12 (RSV)</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And Pharisees came up to him and tested him by asking, “Is it lawful to divorce one’s wife for any cause?” He answered, “Have you not read that he who made them from the beginning made them male and female, and said, ‘For this reason a man shall leave his father and mother and be joined to his wife, and the two shall become one flesh’? So they are no longer two but one flesh. What therefore God has joined together, let not man put asunder.” They said to him, “Why then did Moses command one to give a certificate of divorce, and to put her away?” He said to them, “For your hardness of heart Moses allowed you to divorce your wives, but from the beginning it was not so. And I say to you: whoever divorces his wife, except for </a:t>
            </a:r>
            <a:r>
              <a:rPr lang="en-US" dirty="0" err="1" smtClean="0"/>
              <a:t>unchastity</a:t>
            </a:r>
            <a:r>
              <a:rPr lang="en-US" dirty="0" smtClean="0"/>
              <a:t>, and marries another, commits adultery.”</a:t>
            </a:r>
          </a:p>
          <a:p>
            <a:pPr marL="0" indent="0">
              <a:buNone/>
            </a:pPr>
            <a:endParaRPr lang="en-US" dirty="0" smtClean="0"/>
          </a:p>
          <a:p>
            <a:pPr marL="0" indent="0">
              <a:buNone/>
            </a:pPr>
            <a:r>
              <a:rPr lang="en-US" dirty="0" smtClean="0"/>
              <a:t>The disciples said to him, “If such is the case of a man with his wife, it is not expedient to marry.” But he said to them, “Not all men can receive this saying, but only those to whom it is given. For there are eunuchs who have been so from birth, and there are eunuchs who have been made eunuchs by men, and there are eunuchs who have made themselves eunuchs for the sake of the kingdom of heaven. He who is able to receive this, let him receive it.”</a:t>
            </a:r>
            <a:endParaRPr lang="en-US" dirty="0"/>
          </a:p>
        </p:txBody>
      </p:sp>
    </p:spTree>
    <p:extLst>
      <p:ext uri="{BB962C8B-B14F-4D97-AF65-F5344CB8AC3E}">
        <p14:creationId xmlns:p14="http://schemas.microsoft.com/office/powerpoint/2010/main" val="35333429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10:2-12 (RSV)</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And Pharisees came up and in order to test him asked, “Is it lawful for a man to divorce his wife?” He answered them, “What did Moses command you?” They said, “Moses allowed a man to write a certificate of divorce, and to put her away.” But Jesus said to them, “For your hardness of heart he wrote you this commandment. But from the beginning of creation, ‘God made them male and female.’ ‘For this reason a man shall leave his father and mother and be joined to his wife, and the two shall become one flesh.’ So they are no longer two but one flesh. What therefore God has joined together, let not man put asunder.”</a:t>
            </a:r>
          </a:p>
          <a:p>
            <a:pPr marL="0" indent="0">
              <a:buNone/>
            </a:pPr>
            <a:endParaRPr lang="en-US" dirty="0" smtClean="0"/>
          </a:p>
          <a:p>
            <a:pPr marL="0" indent="0">
              <a:buNone/>
            </a:pPr>
            <a:r>
              <a:rPr lang="en-US" dirty="0" smtClean="0"/>
              <a:t>And in the house the disciples asked him again about this matter. And he said to them, “Whoever divorces his wife and marries another, commits adultery against her; and if she divorces her husband and marries another, she commits adultery.”</a:t>
            </a:r>
            <a:endParaRPr lang="en-US" dirty="0"/>
          </a:p>
        </p:txBody>
      </p:sp>
    </p:spTree>
    <p:extLst>
      <p:ext uri="{BB962C8B-B14F-4D97-AF65-F5344CB8AC3E}">
        <p14:creationId xmlns:p14="http://schemas.microsoft.com/office/powerpoint/2010/main" val="19731427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16:18 (RSV)</a:t>
            </a:r>
            <a:endParaRPr lang="en-US" dirty="0"/>
          </a:p>
        </p:txBody>
      </p:sp>
      <p:sp>
        <p:nvSpPr>
          <p:cNvPr id="3" name="Content Placeholder 2"/>
          <p:cNvSpPr>
            <a:spLocks noGrp="1"/>
          </p:cNvSpPr>
          <p:nvPr>
            <p:ph idx="1"/>
          </p:nvPr>
        </p:nvSpPr>
        <p:spPr/>
        <p:txBody>
          <a:bodyPr/>
          <a:lstStyle/>
          <a:p>
            <a:pPr marL="0" indent="0">
              <a:buNone/>
            </a:pPr>
            <a:r>
              <a:rPr lang="en-US" dirty="0" smtClean="0"/>
              <a:t>“Every one who divorces his wife and marries another commits adultery, and he who marries a woman divorced from her husband commits adultery.”</a:t>
            </a:r>
            <a:endParaRPr lang="en-US" dirty="0"/>
          </a:p>
        </p:txBody>
      </p:sp>
    </p:spTree>
    <p:extLst>
      <p:ext uri="{BB962C8B-B14F-4D97-AF65-F5344CB8AC3E}">
        <p14:creationId xmlns:p14="http://schemas.microsoft.com/office/powerpoint/2010/main" val="9867614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 on Divorce and Remarriage from the Gospels</a:t>
            </a:r>
            <a:endParaRPr lang="en-US" dirty="0"/>
          </a:p>
        </p:txBody>
      </p:sp>
      <p:sp>
        <p:nvSpPr>
          <p:cNvPr id="3" name="Content Placeholder 2"/>
          <p:cNvSpPr>
            <a:spLocks noGrp="1"/>
          </p:cNvSpPr>
          <p:nvPr>
            <p:ph idx="1"/>
          </p:nvPr>
        </p:nvSpPr>
        <p:spPr/>
        <p:txBody>
          <a:bodyPr/>
          <a:lstStyle/>
          <a:p>
            <a:r>
              <a:rPr lang="en-US" dirty="0" smtClean="0"/>
              <a:t>Moses allowed divorce, but this was not God’s plan in the beginning</a:t>
            </a:r>
          </a:p>
          <a:p>
            <a:r>
              <a:rPr lang="en-US" dirty="0" smtClean="0"/>
              <a:t>What God has joined together, man cannot separate</a:t>
            </a:r>
          </a:p>
          <a:p>
            <a:pPr lvl="1"/>
            <a:r>
              <a:rPr lang="en-US" dirty="0" smtClean="0"/>
              <a:t>The state has no authority to separate what God has joined</a:t>
            </a:r>
          </a:p>
          <a:p>
            <a:r>
              <a:rPr lang="en-US" dirty="0" smtClean="0"/>
              <a:t>The apostles were so startled by this teaching that they claimed it would be better not to marry</a:t>
            </a:r>
          </a:p>
          <a:p>
            <a:r>
              <a:rPr lang="en-US" dirty="0" smtClean="0"/>
              <a:t>Jesus only gives one exception for divorce and remarriage (in Matthew’s Gospel): “</a:t>
            </a:r>
            <a:r>
              <a:rPr lang="en-US" dirty="0" err="1" smtClean="0"/>
              <a:t>unchastity</a:t>
            </a:r>
            <a:r>
              <a:rPr lang="en-US" dirty="0" smtClean="0"/>
              <a:t>”</a:t>
            </a:r>
          </a:p>
        </p:txBody>
      </p:sp>
    </p:spTree>
    <p:extLst>
      <p:ext uri="{BB962C8B-B14F-4D97-AF65-F5344CB8AC3E}">
        <p14:creationId xmlns:p14="http://schemas.microsoft.com/office/powerpoint/2010/main" val="4438769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unchastity</a:t>
            </a:r>
            <a:r>
              <a:rPr lang="en-US" dirty="0" smtClean="0"/>
              <a:t>” in Matthew 19:9?</a:t>
            </a:r>
            <a:endParaRPr lang="en-US" dirty="0"/>
          </a:p>
        </p:txBody>
      </p:sp>
      <p:sp>
        <p:nvSpPr>
          <p:cNvPr id="3" name="Content Placeholder 2"/>
          <p:cNvSpPr>
            <a:spLocks noGrp="1"/>
          </p:cNvSpPr>
          <p:nvPr>
            <p:ph idx="1"/>
          </p:nvPr>
        </p:nvSpPr>
        <p:spPr/>
        <p:txBody>
          <a:bodyPr/>
          <a:lstStyle/>
          <a:p>
            <a:r>
              <a:rPr lang="en-US" dirty="0" smtClean="0"/>
              <a:t>The Gospels were written in Greek</a:t>
            </a:r>
          </a:p>
          <a:p>
            <a:pPr lvl="1"/>
            <a:r>
              <a:rPr lang="en-US" dirty="0" smtClean="0"/>
              <a:t>To understand what a word means in the Gospels, one must consult the original Greek text</a:t>
            </a:r>
          </a:p>
          <a:p>
            <a:r>
              <a:rPr lang="en-US" dirty="0" smtClean="0"/>
              <a:t>The RSV translation of the Bible uses the word “</a:t>
            </a:r>
            <a:r>
              <a:rPr lang="en-US" dirty="0" err="1" smtClean="0"/>
              <a:t>unchastity</a:t>
            </a:r>
            <a:r>
              <a:rPr lang="en-US" dirty="0" smtClean="0"/>
              <a:t>” in Matthew 19:9</a:t>
            </a:r>
          </a:p>
          <a:p>
            <a:pPr lvl="1"/>
            <a:r>
              <a:rPr lang="en-US" dirty="0" smtClean="0"/>
              <a:t>Many Protestant Bibles use the word “adultery”</a:t>
            </a:r>
          </a:p>
          <a:p>
            <a:r>
              <a:rPr lang="en-US" dirty="0" smtClean="0"/>
              <a:t>The original Greek word is “</a:t>
            </a:r>
            <a:r>
              <a:rPr lang="en-US" dirty="0" err="1" smtClean="0"/>
              <a:t>porneia</a:t>
            </a:r>
            <a:r>
              <a:rPr lang="en-US" dirty="0" smtClean="0"/>
              <a:t>”</a:t>
            </a:r>
          </a:p>
          <a:p>
            <a:pPr lvl="1"/>
            <a:r>
              <a:rPr lang="en-US" i="1" dirty="0" err="1" smtClean="0"/>
              <a:t>Porneia</a:t>
            </a:r>
            <a:r>
              <a:rPr lang="en-US" dirty="0" smtClean="0"/>
              <a:t> has a range of meanings; it refers to various kinds of sexual filth or immorality, depending on the context</a:t>
            </a:r>
          </a:p>
        </p:txBody>
      </p:sp>
    </p:spTree>
    <p:extLst>
      <p:ext uri="{BB962C8B-B14F-4D97-AF65-F5344CB8AC3E}">
        <p14:creationId xmlns:p14="http://schemas.microsoft.com/office/powerpoint/2010/main" val="221008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a:t>
            </a:r>
            <a:br>
              <a:rPr lang="en-US" dirty="0" smtClean="0"/>
            </a:br>
            <a:r>
              <a:rPr lang="en-US" dirty="0" smtClean="0"/>
              <a:t>Created by God at the Beginning of Time</a:t>
            </a:r>
            <a:endParaRPr lang="en-US" dirty="0"/>
          </a:p>
        </p:txBody>
      </p:sp>
      <p:sp>
        <p:nvSpPr>
          <p:cNvPr id="3" name="Content Placeholder 2"/>
          <p:cNvSpPr>
            <a:spLocks noGrp="1"/>
          </p:cNvSpPr>
          <p:nvPr>
            <p:ph idx="1"/>
          </p:nvPr>
        </p:nvSpPr>
        <p:spPr/>
        <p:txBody>
          <a:bodyPr/>
          <a:lstStyle/>
          <a:p>
            <a:r>
              <a:rPr lang="en-US" dirty="0" smtClean="0"/>
              <a:t>God is the author of marriage</a:t>
            </a:r>
          </a:p>
          <a:p>
            <a:pPr lvl="1"/>
            <a:r>
              <a:rPr lang="en-US" dirty="0" smtClean="0"/>
              <a:t>From the very beginning of the creation of man, God established the covenant of marriage with Adam and Eve</a:t>
            </a:r>
          </a:p>
          <a:p>
            <a:pPr lvl="1"/>
            <a:r>
              <a:rPr lang="en-US" dirty="0" smtClean="0"/>
              <a:t>God established the laws of marriage</a:t>
            </a:r>
          </a:p>
          <a:p>
            <a:pPr lvl="1"/>
            <a:r>
              <a:rPr lang="en-US" dirty="0" smtClean="0"/>
              <a:t>Marriage was not created by any state or government, but by God</a:t>
            </a:r>
          </a:p>
          <a:p>
            <a:r>
              <a:rPr lang="en-US" dirty="0" smtClean="0"/>
              <a:t>The vocation of marriage is written in the nature of man and woman</a:t>
            </a:r>
          </a:p>
          <a:p>
            <a:pPr lvl="1"/>
            <a:r>
              <a:rPr lang="en-US" dirty="0" smtClean="0"/>
              <a:t>God, who is love, established marriage as a union of love between a man and a woman that is open to the procreation and education of children</a:t>
            </a:r>
          </a:p>
          <a:p>
            <a:pPr lvl="1"/>
            <a:r>
              <a:rPr lang="en-US" dirty="0" smtClean="0"/>
              <a:t>Because marriage is ordered to the procreation of children, marriage can only exist between a man and a woman</a:t>
            </a:r>
          </a:p>
        </p:txBody>
      </p:sp>
    </p:spTree>
    <p:extLst>
      <p:ext uri="{BB962C8B-B14F-4D97-AF65-F5344CB8AC3E}">
        <p14:creationId xmlns:p14="http://schemas.microsoft.com/office/powerpoint/2010/main" val="996164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interpret </a:t>
            </a:r>
            <a:r>
              <a:rPr lang="en-US" i="1" dirty="0" err="1"/>
              <a:t>p</a:t>
            </a:r>
            <a:r>
              <a:rPr lang="en-US" i="1" dirty="0" err="1" smtClean="0"/>
              <a:t>orneia</a:t>
            </a:r>
            <a:endParaRPr lang="en-US" i="1" dirty="0"/>
          </a:p>
        </p:txBody>
      </p:sp>
      <p:sp>
        <p:nvSpPr>
          <p:cNvPr id="3" name="Content Placeholder 2"/>
          <p:cNvSpPr>
            <a:spLocks noGrp="1"/>
          </p:cNvSpPr>
          <p:nvPr>
            <p:ph idx="1"/>
          </p:nvPr>
        </p:nvSpPr>
        <p:spPr/>
        <p:txBody>
          <a:bodyPr>
            <a:normAutofit lnSpcReduction="10000"/>
          </a:bodyPr>
          <a:lstStyle/>
          <a:p>
            <a:r>
              <a:rPr lang="en-US" dirty="0" smtClean="0"/>
              <a:t>The word </a:t>
            </a:r>
            <a:r>
              <a:rPr lang="en-US" i="1" dirty="0" err="1" smtClean="0"/>
              <a:t>porneia</a:t>
            </a:r>
            <a:r>
              <a:rPr lang="en-US" dirty="0" smtClean="0"/>
              <a:t> also appears in Acts 15 and 1 Corinthians 5</a:t>
            </a:r>
          </a:p>
          <a:p>
            <a:pPr lvl="1"/>
            <a:r>
              <a:rPr lang="en-US" dirty="0" smtClean="0"/>
              <a:t>Acts 15: The term is used to describe marriage within forbidden degrees</a:t>
            </a:r>
          </a:p>
          <a:p>
            <a:pPr lvl="1"/>
            <a:r>
              <a:rPr lang="en-US" dirty="0" smtClean="0"/>
              <a:t>1 Corinthians 5: The term is used to describe a relationship between a man and his step-mother</a:t>
            </a:r>
          </a:p>
          <a:p>
            <a:r>
              <a:rPr lang="en-US" dirty="0" smtClean="0"/>
              <a:t>The tradition of the Church has consistently understood the term </a:t>
            </a:r>
            <a:r>
              <a:rPr lang="en-US" i="1" dirty="0" err="1" smtClean="0"/>
              <a:t>porneia</a:t>
            </a:r>
            <a:r>
              <a:rPr lang="en-US" dirty="0" smtClean="0"/>
              <a:t> in Matthew 19 to indicate a marriage that is invalid because the parties to the marriage were too closely related by blood or by marriage</a:t>
            </a:r>
          </a:p>
          <a:p>
            <a:r>
              <a:rPr lang="en-US" dirty="0" smtClean="0"/>
              <a:t>The tendency of Protestant translations to translate </a:t>
            </a:r>
            <a:r>
              <a:rPr lang="en-US" i="1" dirty="0" err="1" smtClean="0"/>
              <a:t>porneia</a:t>
            </a:r>
            <a:r>
              <a:rPr lang="en-US" dirty="0" smtClean="0"/>
              <a:t> as “adultery” is erroneous and has led many people to think that adultery is a justification for divorce and remarriage</a:t>
            </a:r>
            <a:endParaRPr lang="en-US" dirty="0"/>
          </a:p>
        </p:txBody>
      </p:sp>
    </p:spTree>
    <p:extLst>
      <p:ext uri="{BB962C8B-B14F-4D97-AF65-F5344CB8AC3E}">
        <p14:creationId xmlns:p14="http://schemas.microsoft.com/office/powerpoint/2010/main" val="10686835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the Church Understand All of This?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two people validly marry, a bond is established between them: the bond of marriage</a:t>
            </a:r>
          </a:p>
          <a:p>
            <a:r>
              <a:rPr lang="en-US" dirty="0" smtClean="0"/>
              <a:t>If a man and a woman attempt marriage while being too closely related, they do not validly contract marriage</a:t>
            </a:r>
          </a:p>
          <a:p>
            <a:r>
              <a:rPr lang="en-US" dirty="0" smtClean="0"/>
              <a:t>The husband and wife do not have the power to dissolve the bond of marriage</a:t>
            </a:r>
          </a:p>
          <a:p>
            <a:r>
              <a:rPr lang="en-US" dirty="0" smtClean="0"/>
              <a:t>The state does not have the power to dissolve the bond of marriage</a:t>
            </a:r>
          </a:p>
          <a:p>
            <a:r>
              <a:rPr lang="en-US" dirty="0" smtClean="0"/>
              <a:t>If the bond is not sacramental (because one of the spouses is not baptized) there are certain circumstances where the bond can be dissolved</a:t>
            </a:r>
          </a:p>
          <a:p>
            <a:r>
              <a:rPr lang="en-US" dirty="0" smtClean="0"/>
              <a:t>If the marriage bond is sacramental and the sacramental marriage has been consummated, it cannot be dissolved</a:t>
            </a:r>
          </a:p>
        </p:txBody>
      </p:sp>
    </p:spTree>
    <p:extLst>
      <p:ext uri="{BB962C8B-B14F-4D97-AF65-F5344CB8AC3E}">
        <p14:creationId xmlns:p14="http://schemas.microsoft.com/office/powerpoint/2010/main" val="24330190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Catechism of the Catholic Church</a:t>
            </a:r>
            <a:r>
              <a:rPr lang="en-US" dirty="0" smtClean="0"/>
              <a:t> on Divorce &amp; Remarriage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“Today there are numerous Catholics in many countries who have recourse to civil divorce and contract new civil unions. In fidelity to the words of Jesus Christ – ‘Whoever divorces his wife and marries another, commits adultery against her; and if she divorces her husband and marries another, she commits adultery’ (Mark 10:11-12). The Church maintains that a new union cannot be recognized as valid, if the first marriage was. If the divorced are remarried civilly, they find themselves in a situation that objectively contravenes God's law. Consequently, they cannot receive Eucharistic communion as long as this situation persists. For the same reason, they cannot exercise certain ecclesial responsibilities. Reconciliation through the sacrament of Penance can be granted only to those who have repented for having violated the sign of the covenant and of fidelity to Christ, and who are committed to living in complete continence.” (CCC 1650)</a:t>
            </a:r>
            <a:endParaRPr lang="en-US" dirty="0"/>
          </a:p>
        </p:txBody>
      </p:sp>
    </p:spTree>
    <p:extLst>
      <p:ext uri="{BB962C8B-B14F-4D97-AF65-F5344CB8AC3E}">
        <p14:creationId xmlns:p14="http://schemas.microsoft.com/office/powerpoint/2010/main" val="10707973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Indissoluble Bond</a:t>
            </a:r>
            <a:endParaRPr lang="en-US" dirty="0"/>
          </a:p>
        </p:txBody>
      </p:sp>
      <p:sp>
        <p:nvSpPr>
          <p:cNvPr id="3" name="Content Placeholder 2"/>
          <p:cNvSpPr>
            <a:spLocks noGrp="1"/>
          </p:cNvSpPr>
          <p:nvPr>
            <p:ph idx="1"/>
          </p:nvPr>
        </p:nvSpPr>
        <p:spPr/>
        <p:txBody>
          <a:bodyPr/>
          <a:lstStyle/>
          <a:p>
            <a:pPr marL="0" indent="0">
              <a:buNone/>
            </a:pPr>
            <a:r>
              <a:rPr lang="en-US" dirty="0" smtClean="0"/>
              <a:t>If a sacramental marriage has been validly contracted and consummated, then an indissoluble bond is established between the spouses that cannot be dissolved by any human power; the bond remains until one of the spouses dies.</a:t>
            </a:r>
          </a:p>
          <a:p>
            <a:endParaRPr lang="en-US" dirty="0"/>
          </a:p>
        </p:txBody>
      </p:sp>
    </p:spTree>
    <p:extLst>
      <p:ext uri="{BB962C8B-B14F-4D97-AF65-F5344CB8AC3E}">
        <p14:creationId xmlns:p14="http://schemas.microsoft.com/office/powerpoint/2010/main" val="14533815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Divorce and Remarriage: St. Paul</a:t>
            </a:r>
            <a:endParaRPr lang="en-US" dirty="0"/>
          </a:p>
        </p:txBody>
      </p:sp>
      <p:sp>
        <p:nvSpPr>
          <p:cNvPr id="3" name="Content Placeholder 2"/>
          <p:cNvSpPr>
            <a:spLocks noGrp="1"/>
          </p:cNvSpPr>
          <p:nvPr>
            <p:ph idx="1"/>
          </p:nvPr>
        </p:nvSpPr>
        <p:spPr/>
        <p:txBody>
          <a:bodyPr/>
          <a:lstStyle/>
          <a:p>
            <a:pPr marL="0" indent="0">
              <a:buNone/>
            </a:pPr>
            <a:r>
              <a:rPr lang="en-US" dirty="0" smtClean="0"/>
              <a:t>Though St. Paul speaks eloquently about the dignity of sacramental marriage, he makes one exception for the separation of spouses in natural marriages.</a:t>
            </a:r>
            <a:endParaRPr lang="en-US" dirty="0"/>
          </a:p>
        </p:txBody>
      </p:sp>
    </p:spTree>
    <p:extLst>
      <p:ext uri="{BB962C8B-B14F-4D97-AF65-F5344CB8AC3E}">
        <p14:creationId xmlns:p14="http://schemas.microsoft.com/office/powerpoint/2010/main" val="2030866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 Paul’s Exception for Divorce</a:t>
            </a:r>
            <a:endParaRPr lang="en-US" dirty="0"/>
          </a:p>
        </p:txBody>
      </p:sp>
      <p:sp>
        <p:nvSpPr>
          <p:cNvPr id="3" name="Content Placeholder 2"/>
          <p:cNvSpPr>
            <a:spLocks noGrp="1"/>
          </p:cNvSpPr>
          <p:nvPr>
            <p:ph idx="1"/>
          </p:nvPr>
        </p:nvSpPr>
        <p:spPr/>
        <p:txBody>
          <a:bodyPr/>
          <a:lstStyle/>
          <a:p>
            <a:pPr marL="0" indent="0">
              <a:buNone/>
            </a:pPr>
            <a:r>
              <a:rPr lang="en-US" dirty="0" smtClean="0"/>
              <a:t>“To the rest I say, not the Lord, that if any brother has a wife who is an unbeliever, and she consents to live with him, he should not divorce her. If any woman has a husband who is an unbeliever, and he consents to live with her, she should not divorce him. For the unbelieving husband is consecrated through his wife, and the unbelieving wife is consecrated through her husband. Otherwise, your children would be unclean, but as it is they are holy. But if the unbelieving partner desires to separate, let it be so; in such a case the brother or sister is not bound. For God has called us to peace.” (1 Corinthians 7:12-15)</a:t>
            </a:r>
            <a:endParaRPr lang="en-US" dirty="0"/>
          </a:p>
        </p:txBody>
      </p:sp>
    </p:spTree>
    <p:extLst>
      <p:ext uri="{BB962C8B-B14F-4D97-AF65-F5344CB8AC3E}">
        <p14:creationId xmlns:p14="http://schemas.microsoft.com/office/powerpoint/2010/main" val="7499020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 Paul &amp; Natural Marriage</a:t>
            </a:r>
            <a:endParaRPr lang="en-US" dirty="0"/>
          </a:p>
        </p:txBody>
      </p:sp>
      <p:sp>
        <p:nvSpPr>
          <p:cNvPr id="3" name="Content Placeholder 2"/>
          <p:cNvSpPr>
            <a:spLocks noGrp="1"/>
          </p:cNvSpPr>
          <p:nvPr>
            <p:ph idx="1"/>
          </p:nvPr>
        </p:nvSpPr>
        <p:spPr/>
        <p:txBody>
          <a:bodyPr/>
          <a:lstStyle/>
          <a:p>
            <a:r>
              <a:rPr lang="en-US" dirty="0" smtClean="0"/>
              <a:t>It is clear that St. Paul is speaking about a natural marriage—one of the spouses is an unbeliever (unbaptized)</a:t>
            </a:r>
          </a:p>
          <a:p>
            <a:r>
              <a:rPr lang="en-US" dirty="0" smtClean="0"/>
              <a:t>St. Paul does not encourage the separation, but he does allow for it</a:t>
            </a:r>
          </a:p>
          <a:p>
            <a:endParaRPr lang="en-US" dirty="0"/>
          </a:p>
        </p:txBody>
      </p:sp>
    </p:spTree>
    <p:extLst>
      <p:ext uri="{BB962C8B-B14F-4D97-AF65-F5344CB8AC3E}">
        <p14:creationId xmlns:p14="http://schemas.microsoft.com/office/powerpoint/2010/main" val="12996533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Pauline Privilege</a:t>
            </a:r>
            <a:endParaRPr lang="en-US" dirty="0"/>
          </a:p>
        </p:txBody>
      </p:sp>
      <p:sp>
        <p:nvSpPr>
          <p:cNvPr id="3" name="Content Placeholder 2"/>
          <p:cNvSpPr>
            <a:spLocks noGrp="1"/>
          </p:cNvSpPr>
          <p:nvPr>
            <p:ph idx="1"/>
          </p:nvPr>
        </p:nvSpPr>
        <p:spPr/>
        <p:txBody>
          <a:bodyPr/>
          <a:lstStyle/>
          <a:p>
            <a:pPr marL="0" indent="0">
              <a:buNone/>
            </a:pPr>
            <a:r>
              <a:rPr lang="en-US" dirty="0" smtClean="0"/>
              <a:t>In light of what St. Paul states in 1 Corinthians 7, the Church teaches that, if a married man or woman becomes a Christian (by being validly baptized) and the unbaptized spouse will no longer live with him/her, then the baptized person is free to contract marriage with someone else. This is called in canon law the Pauline Privilege.</a:t>
            </a:r>
          </a:p>
        </p:txBody>
      </p:sp>
    </p:spTree>
    <p:extLst>
      <p:ext uri="{BB962C8B-B14F-4D97-AF65-F5344CB8AC3E}">
        <p14:creationId xmlns:p14="http://schemas.microsoft.com/office/powerpoint/2010/main" val="32236136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 for the Use of the Pauline Privilege</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solidFill>
                  <a:prstClr val="black"/>
                </a:solidFill>
              </a:rPr>
              <a:t>Before a Catholic can utilize the Pauline Privilege, an official appointed by the diocesan bishop must verify certain conditions:</a:t>
            </a:r>
            <a:endParaRPr lang="en-US" dirty="0">
              <a:solidFill>
                <a:prstClr val="black"/>
              </a:solidFill>
            </a:endParaRPr>
          </a:p>
          <a:p>
            <a:pPr lvl="1"/>
            <a:r>
              <a:rPr lang="en-US" dirty="0" smtClean="0">
                <a:solidFill>
                  <a:prstClr val="black"/>
                </a:solidFill>
              </a:rPr>
              <a:t>Neither husband nor wife were baptized at the time of the wedding</a:t>
            </a:r>
          </a:p>
          <a:p>
            <a:pPr lvl="1"/>
            <a:r>
              <a:rPr lang="en-US" dirty="0" smtClean="0">
                <a:solidFill>
                  <a:prstClr val="black"/>
                </a:solidFill>
              </a:rPr>
              <a:t>One of the spouses seeks and obtains valid baptism</a:t>
            </a:r>
          </a:p>
          <a:p>
            <a:pPr lvl="1"/>
            <a:r>
              <a:rPr lang="en-US" dirty="0" smtClean="0">
                <a:solidFill>
                  <a:prstClr val="black"/>
                </a:solidFill>
              </a:rPr>
              <a:t>The unbaptized spouse is not interested in getting baptized</a:t>
            </a:r>
            <a:endParaRPr lang="en-US" dirty="0">
              <a:solidFill>
                <a:prstClr val="black"/>
              </a:solidFill>
            </a:endParaRPr>
          </a:p>
          <a:p>
            <a:pPr lvl="1"/>
            <a:r>
              <a:rPr lang="en-US" dirty="0">
                <a:solidFill>
                  <a:prstClr val="black"/>
                </a:solidFill>
              </a:rPr>
              <a:t>The unbaptized spouse refuses to live with the baptized spouse (for whatever reason) OR the unbaptized spouse is willing to live with the baptized spouse but in such a way that </a:t>
            </a:r>
            <a:r>
              <a:rPr lang="en-US" dirty="0" smtClean="0">
                <a:solidFill>
                  <a:prstClr val="black"/>
                </a:solidFill>
              </a:rPr>
              <a:t>causes </a:t>
            </a:r>
            <a:r>
              <a:rPr lang="en-US" dirty="0">
                <a:solidFill>
                  <a:prstClr val="black"/>
                </a:solidFill>
              </a:rPr>
              <a:t>“</a:t>
            </a:r>
            <a:r>
              <a:rPr lang="en-US" dirty="0" smtClean="0">
                <a:solidFill>
                  <a:prstClr val="black"/>
                </a:solidFill>
              </a:rPr>
              <a:t>offense </a:t>
            </a:r>
            <a:r>
              <a:rPr lang="en-US" dirty="0">
                <a:solidFill>
                  <a:prstClr val="black"/>
                </a:solidFill>
              </a:rPr>
              <a:t>to the Creator” (e.g. abuse, ridiculing the spouse’s Christian faith</a:t>
            </a:r>
            <a:r>
              <a:rPr lang="en-US" dirty="0" smtClean="0">
                <a:solidFill>
                  <a:prstClr val="black"/>
                </a:solidFill>
              </a:rPr>
              <a:t>)</a:t>
            </a:r>
          </a:p>
          <a:p>
            <a:r>
              <a:rPr lang="en-US" dirty="0" smtClean="0">
                <a:solidFill>
                  <a:prstClr val="black"/>
                </a:solidFill>
              </a:rPr>
              <a:t>If the appointed official can verify that these conditions apply, a decree is issued on behalf of the Bishop allowing the baptized spouse to marry someone else</a:t>
            </a:r>
          </a:p>
          <a:p>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2326895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Dissolution of a Natural Bond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two people enter into a natural (non-sacramental) marriage, a marriage bond comes into existence</a:t>
            </a:r>
          </a:p>
          <a:p>
            <a:r>
              <a:rPr lang="en-US" dirty="0" smtClean="0"/>
              <a:t>A consummated sacramental marriage bond </a:t>
            </a:r>
            <a:r>
              <a:rPr lang="en-US" smtClean="0"/>
              <a:t>is absolutely indissoluble until death, </a:t>
            </a:r>
            <a:r>
              <a:rPr lang="en-US" dirty="0" smtClean="0"/>
              <a:t>but a </a:t>
            </a:r>
            <a:r>
              <a:rPr lang="en-US" i="1" dirty="0" smtClean="0"/>
              <a:t>natural marriage </a:t>
            </a:r>
            <a:r>
              <a:rPr lang="en-US" i="1" smtClean="0"/>
              <a:t>bond </a:t>
            </a:r>
            <a:r>
              <a:rPr lang="en-US" smtClean="0"/>
              <a:t>can be dissolved under very specific conditions</a:t>
            </a:r>
            <a:endParaRPr lang="en-US" dirty="0" smtClean="0"/>
          </a:p>
          <a:p>
            <a:r>
              <a:rPr lang="en-US" dirty="0" smtClean="0"/>
              <a:t>A natural marriage bond can be dissolved by marrying someone else in virtue of the Pauline Privilege</a:t>
            </a:r>
          </a:p>
          <a:p>
            <a:r>
              <a:rPr lang="en-US" dirty="0" smtClean="0"/>
              <a:t>A natural marriage bond can also be dissolved by the Pope in virtue of his office as Vicar of Christ</a:t>
            </a:r>
          </a:p>
          <a:p>
            <a:pPr lvl="1"/>
            <a:r>
              <a:rPr lang="en-US" dirty="0" smtClean="0"/>
              <a:t>“And </a:t>
            </a:r>
            <a:r>
              <a:rPr lang="en-US" dirty="0"/>
              <a:t>I tell you, you are Peter</a:t>
            </a:r>
            <a:r>
              <a:rPr lang="en-US" dirty="0" smtClean="0"/>
              <a:t>, </a:t>
            </a:r>
            <a:r>
              <a:rPr lang="en-US" dirty="0"/>
              <a:t>and on this </a:t>
            </a:r>
            <a:r>
              <a:rPr lang="en-US" dirty="0" smtClean="0"/>
              <a:t>rock </a:t>
            </a:r>
            <a:r>
              <a:rPr lang="en-US" dirty="0"/>
              <a:t>I will build my church, and the powers of </a:t>
            </a:r>
            <a:r>
              <a:rPr lang="en-US" dirty="0" smtClean="0"/>
              <a:t>death </a:t>
            </a:r>
            <a:r>
              <a:rPr lang="en-US" dirty="0"/>
              <a:t>shall not prevail against it. </a:t>
            </a:r>
            <a:r>
              <a:rPr lang="en-US" dirty="0" smtClean="0"/>
              <a:t>I </a:t>
            </a:r>
            <a:r>
              <a:rPr lang="en-US" dirty="0"/>
              <a:t>will give you the keys of the kingdom of heaven, and whatever you bind on earth shall be bound in heaven, and whatever you loose on earth shall be loosed in heaven</a:t>
            </a:r>
            <a:r>
              <a:rPr lang="en-US" dirty="0" smtClean="0"/>
              <a:t>.” (Matthew 16:18-19)</a:t>
            </a:r>
            <a:endParaRPr lang="en-US" dirty="0"/>
          </a:p>
        </p:txBody>
      </p:sp>
    </p:spTree>
    <p:extLst>
      <p:ext uri="{BB962C8B-B14F-4D97-AF65-F5344CB8AC3E}">
        <p14:creationId xmlns:p14="http://schemas.microsoft.com/office/powerpoint/2010/main" val="1078250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Fruitful &amp; Unitive</a:t>
            </a:r>
            <a:endParaRPr lang="en-US" dirty="0"/>
          </a:p>
        </p:txBody>
      </p:sp>
      <p:sp>
        <p:nvSpPr>
          <p:cNvPr id="3" name="Content Placeholder 2"/>
          <p:cNvSpPr>
            <a:spLocks noGrp="1"/>
          </p:cNvSpPr>
          <p:nvPr>
            <p:ph idx="1"/>
          </p:nvPr>
        </p:nvSpPr>
        <p:spPr/>
        <p:txBody>
          <a:bodyPr/>
          <a:lstStyle/>
          <a:p>
            <a:r>
              <a:rPr lang="en-US" dirty="0" smtClean="0"/>
              <a:t>Married love is to be fruitful</a:t>
            </a:r>
          </a:p>
          <a:p>
            <a:pPr lvl="1"/>
            <a:r>
              <a:rPr lang="en-US" dirty="0" smtClean="0"/>
              <a:t>Open to the procreation of children</a:t>
            </a:r>
          </a:p>
          <a:p>
            <a:pPr lvl="1"/>
            <a:r>
              <a:rPr lang="en-US" dirty="0" smtClean="0"/>
              <a:t>“[A]</a:t>
            </a:r>
            <a:r>
              <a:rPr lang="en-US" dirty="0" err="1" smtClean="0"/>
              <a:t>nd</a:t>
            </a:r>
            <a:r>
              <a:rPr lang="en-US" dirty="0" smtClean="0"/>
              <a:t> God blessed them, and God said to them: ‘Be fruitful and multiply, and fill the earth and subdue it.’” (Genesis 1:28)</a:t>
            </a:r>
          </a:p>
          <a:p>
            <a:r>
              <a:rPr lang="en-US" dirty="0" smtClean="0"/>
              <a:t>Man and woman were created for one another</a:t>
            </a:r>
          </a:p>
          <a:p>
            <a:pPr lvl="1"/>
            <a:r>
              <a:rPr lang="en-US" dirty="0" smtClean="0"/>
              <a:t>“Therefore a man leaves his father and his mother and cleaves to his wife, and they become one flesh.” (Genesis 2:24)</a:t>
            </a:r>
          </a:p>
          <a:p>
            <a:pPr lvl="1"/>
            <a:r>
              <a:rPr lang="en-US" dirty="0" smtClean="0"/>
              <a:t>Jesus teaches that the intention of God from the beginning of creation was that man and woman be completely united: “So they are no longer two, but one flesh.” (Matthew 19:6)</a:t>
            </a:r>
            <a:endParaRPr lang="en-US" dirty="0"/>
          </a:p>
        </p:txBody>
      </p:sp>
    </p:spTree>
    <p:extLst>
      <p:ext uri="{BB962C8B-B14F-4D97-AF65-F5344CB8AC3E}">
        <p14:creationId xmlns:p14="http://schemas.microsoft.com/office/powerpoint/2010/main" val="10776742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Summary</a:t>
            </a:r>
            <a:endParaRPr lang="en-US" dirty="0"/>
          </a:p>
        </p:txBody>
      </p:sp>
    </p:spTree>
    <p:extLst>
      <p:ext uri="{BB962C8B-B14F-4D97-AF65-F5344CB8AC3E}">
        <p14:creationId xmlns:p14="http://schemas.microsoft.com/office/powerpoint/2010/main" val="33352889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a:bodyPr>
          <a:lstStyle/>
          <a:p>
            <a:r>
              <a:rPr lang="en-US" dirty="0" smtClean="0"/>
              <a:t>Marriage was instituted by the Creator</a:t>
            </a:r>
          </a:p>
          <a:p>
            <a:pPr lvl="1"/>
            <a:r>
              <a:rPr lang="en-US" dirty="0" smtClean="0"/>
              <a:t>Catholic theologians call this “natural marriage”</a:t>
            </a:r>
          </a:p>
          <a:p>
            <a:pPr lvl="1"/>
            <a:r>
              <a:rPr lang="en-US" dirty="0" smtClean="0"/>
              <a:t>Anyone not prevented by law can validly contract marriage</a:t>
            </a:r>
          </a:p>
          <a:p>
            <a:r>
              <a:rPr lang="en-US" dirty="0" smtClean="0"/>
              <a:t>Marriage is a covenant that comes into existence by matrimonial consent</a:t>
            </a:r>
          </a:p>
          <a:p>
            <a:pPr lvl="1"/>
            <a:r>
              <a:rPr lang="en-US" dirty="0" smtClean="0"/>
              <a:t>A covenant is a kind of contract</a:t>
            </a:r>
          </a:p>
          <a:p>
            <a:pPr lvl="1"/>
            <a:r>
              <a:rPr lang="en-US" dirty="0" smtClean="0"/>
              <a:t>A contract cannot be entered into validly unless the parties to the contract freely consent to do so and are not prevented by law</a:t>
            </a:r>
          </a:p>
          <a:p>
            <a:pPr lvl="1"/>
            <a:r>
              <a:rPr lang="en-US" b="1" dirty="0" smtClean="0"/>
              <a:t>Consent makes marriage</a:t>
            </a:r>
          </a:p>
          <a:p>
            <a:r>
              <a:rPr lang="en-US" dirty="0" smtClean="0"/>
              <a:t>Jesus raised the natural institution of marriage to be a sacrament</a:t>
            </a:r>
          </a:p>
          <a:p>
            <a:pPr lvl="1"/>
            <a:r>
              <a:rPr lang="en-US" dirty="0" smtClean="0"/>
              <a:t>A marriage cannot be sacramental unless both parties are validly baptized</a:t>
            </a:r>
          </a:p>
          <a:p>
            <a:pPr lvl="1"/>
            <a:r>
              <a:rPr lang="en-US" dirty="0" smtClean="0"/>
              <a:t>A sacramental marriage is a symbol of the love that Christ has for the Church</a:t>
            </a:r>
            <a:endParaRPr lang="en-US" dirty="0"/>
          </a:p>
        </p:txBody>
      </p:sp>
    </p:spTree>
    <p:extLst>
      <p:ext uri="{BB962C8B-B14F-4D97-AF65-F5344CB8AC3E}">
        <p14:creationId xmlns:p14="http://schemas.microsoft.com/office/powerpoint/2010/main" val="14877574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“Goods of Marriage” are essential to the very concept of marriage</a:t>
            </a:r>
          </a:p>
          <a:p>
            <a:pPr lvl="1"/>
            <a:r>
              <a:rPr lang="en-US" dirty="0" smtClean="0"/>
              <a:t>St. Augustine’s Three Goods of Marriage:</a:t>
            </a:r>
          </a:p>
          <a:p>
            <a:pPr lvl="2"/>
            <a:r>
              <a:rPr lang="en-US" dirty="0" smtClean="0"/>
              <a:t>The Good of the Sacrament (Indissolubility)</a:t>
            </a:r>
          </a:p>
          <a:p>
            <a:pPr lvl="2"/>
            <a:r>
              <a:rPr lang="en-US" dirty="0" smtClean="0"/>
              <a:t>The Good of Faith (Fidelity)</a:t>
            </a:r>
          </a:p>
          <a:p>
            <a:pPr lvl="2"/>
            <a:r>
              <a:rPr lang="en-US" dirty="0" smtClean="0"/>
              <a:t>The Good of Procreation (Procreation &amp; Education of Children)</a:t>
            </a:r>
          </a:p>
          <a:p>
            <a:pPr lvl="1"/>
            <a:r>
              <a:rPr lang="en-US" dirty="0" smtClean="0"/>
              <a:t>The Good of the Spouses</a:t>
            </a:r>
          </a:p>
          <a:p>
            <a:pPr lvl="2"/>
            <a:r>
              <a:rPr lang="en-US" dirty="0" smtClean="0"/>
              <a:t>Includes the establishment of a consortium of the whole of life for the mutual help of the spouses</a:t>
            </a:r>
          </a:p>
          <a:p>
            <a:endParaRPr lang="en-US" dirty="0"/>
          </a:p>
        </p:txBody>
      </p:sp>
    </p:spTree>
    <p:extLst>
      <p:ext uri="{BB962C8B-B14F-4D97-AF65-F5344CB8AC3E}">
        <p14:creationId xmlns:p14="http://schemas.microsoft.com/office/powerpoint/2010/main" val="20758248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Divorce is a tragedy</a:t>
            </a:r>
          </a:p>
          <a:p>
            <a:pPr lvl="1"/>
            <a:r>
              <a:rPr lang="en-US" dirty="0" smtClean="0"/>
              <a:t>Divorce is oftentimes sinful</a:t>
            </a:r>
          </a:p>
          <a:p>
            <a:pPr lvl="1"/>
            <a:r>
              <a:rPr lang="en-US" dirty="0" smtClean="0"/>
              <a:t>The Church sometimes tolerates divorce, for example, in the case of spousal abuse or abuse of children by a spouse</a:t>
            </a:r>
          </a:p>
          <a:p>
            <a:pPr lvl="1"/>
            <a:r>
              <a:rPr lang="en-US" dirty="0" smtClean="0"/>
              <a:t>In some circumstances, divorce may not be sinful, but it is always a tragedy</a:t>
            </a:r>
          </a:p>
          <a:p>
            <a:r>
              <a:rPr lang="en-US" dirty="0" smtClean="0"/>
              <a:t>Divorce &amp; Remarriage</a:t>
            </a:r>
          </a:p>
          <a:p>
            <a:pPr lvl="1"/>
            <a:r>
              <a:rPr lang="en-US" dirty="0" smtClean="0"/>
              <a:t>Jesus forbids </a:t>
            </a:r>
            <a:r>
              <a:rPr lang="en-US" i="1" dirty="0" smtClean="0"/>
              <a:t>divorce and remarriage </a:t>
            </a:r>
            <a:r>
              <a:rPr lang="en-US" dirty="0" smtClean="0"/>
              <a:t>in all circumstances unless the marriage is unlawful (e.g. marriage among close relatives)</a:t>
            </a:r>
          </a:p>
          <a:p>
            <a:pPr lvl="1"/>
            <a:r>
              <a:rPr lang="en-US" dirty="0" smtClean="0"/>
              <a:t>Since this teaching came from the mouth of God Himself, the Church has neither the right nor  the power to dissolve a sacramental marriage that has been validly contracted and consummated</a:t>
            </a:r>
            <a:endParaRPr lang="en-US" dirty="0"/>
          </a:p>
        </p:txBody>
      </p:sp>
    </p:spTree>
    <p:extLst>
      <p:ext uri="{BB962C8B-B14F-4D97-AF65-F5344CB8AC3E}">
        <p14:creationId xmlns:p14="http://schemas.microsoft.com/office/powerpoint/2010/main" val="32496751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marL="0" indent="0">
              <a:buNone/>
            </a:pPr>
            <a:r>
              <a:rPr lang="en-US" dirty="0" smtClean="0"/>
              <a:t>The bond of a natural marriage can be dissolved, but only in two ways:</a:t>
            </a:r>
          </a:p>
          <a:p>
            <a:pPr lvl="1"/>
            <a:r>
              <a:rPr lang="en-US" dirty="0" smtClean="0"/>
              <a:t>Contracting marriage with someone else in virtue of the Pauline Privilege</a:t>
            </a:r>
          </a:p>
          <a:p>
            <a:pPr lvl="1"/>
            <a:r>
              <a:rPr lang="en-US" dirty="0" smtClean="0"/>
              <a:t>Dissolution by decree of the Pope as Vicar of Christ</a:t>
            </a:r>
            <a:endParaRPr lang="en-US" dirty="0"/>
          </a:p>
        </p:txBody>
      </p:sp>
    </p:spTree>
    <p:extLst>
      <p:ext uri="{BB962C8B-B14F-4D97-AF65-F5344CB8AC3E}">
        <p14:creationId xmlns:p14="http://schemas.microsoft.com/office/powerpoint/2010/main" val="3301056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Absolutely Essential Points</a:t>
            </a:r>
            <a:endParaRPr lang="en-US" dirty="0"/>
          </a:p>
        </p:txBody>
      </p:sp>
      <p:sp>
        <p:nvSpPr>
          <p:cNvPr id="3" name="Content Placeholder 2"/>
          <p:cNvSpPr>
            <a:spLocks noGrp="1"/>
          </p:cNvSpPr>
          <p:nvPr>
            <p:ph idx="1"/>
          </p:nvPr>
        </p:nvSpPr>
        <p:spPr/>
        <p:txBody>
          <a:bodyPr/>
          <a:lstStyle/>
          <a:p>
            <a:r>
              <a:rPr lang="en-US" dirty="0" smtClean="0"/>
              <a:t>If two baptized Christians enter into a valid marriage and subsequently consummate that marriage, no power on earth has the authority or ability to dissolve the bond of marriage between those two spouses. It can only be dissolved by death.</a:t>
            </a:r>
          </a:p>
          <a:p>
            <a:r>
              <a:rPr lang="en-US" dirty="0" smtClean="0"/>
              <a:t>This teaching comes directly from the mouth of Jesus, who is God.</a:t>
            </a:r>
            <a:endParaRPr lang="en-US" dirty="0"/>
          </a:p>
        </p:txBody>
      </p:sp>
    </p:spTree>
    <p:extLst>
      <p:ext uri="{BB962C8B-B14F-4D97-AF65-F5344CB8AC3E}">
        <p14:creationId xmlns:p14="http://schemas.microsoft.com/office/powerpoint/2010/main" val="29185392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Tree>
    <p:extLst>
      <p:ext uri="{BB962C8B-B14F-4D97-AF65-F5344CB8AC3E}">
        <p14:creationId xmlns:p14="http://schemas.microsoft.com/office/powerpoint/2010/main" val="1361496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Wounded by Sin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Adam and Eve committed the original sin, their relationship to each other was damaged</a:t>
            </a:r>
          </a:p>
          <a:p>
            <a:pPr lvl="1"/>
            <a:r>
              <a:rPr lang="en-US" dirty="0" smtClean="0"/>
              <a:t>“As a break with God, the first sin had for its first consequence the rupture of the original communion between man and woman.” (</a:t>
            </a:r>
            <a:r>
              <a:rPr lang="en-US" i="1" dirty="0" smtClean="0"/>
              <a:t>Catechism of the Catholic Church</a:t>
            </a:r>
            <a:r>
              <a:rPr lang="en-US" dirty="0" smtClean="0"/>
              <a:t> [CCC] 1607)</a:t>
            </a:r>
          </a:p>
          <a:p>
            <a:pPr lvl="1"/>
            <a:r>
              <a:rPr lang="en-US" dirty="0" smtClean="0"/>
              <a:t>“Their relations were distorted by mutual recriminations; their mutual attraction, the Creator's own gift, changed into a relationship of domination and lust; and the beautiful vocation of man and woman to be fruitful, multiply, and subdue the earth was burdened by the pain of childbirth and the toil of work.” (CCC 1607)</a:t>
            </a:r>
          </a:p>
          <a:p>
            <a:r>
              <a:rPr lang="en-US" dirty="0" smtClean="0"/>
              <a:t>But marriage continued to exist after the fall of Adam and Eve</a:t>
            </a:r>
          </a:p>
          <a:p>
            <a:pPr lvl="1"/>
            <a:r>
              <a:rPr lang="en-US" dirty="0" smtClean="0"/>
              <a:t>“Nevertheless, the order of creation persists, though seriously disturbed.” (CCC 1608)</a:t>
            </a:r>
          </a:p>
          <a:p>
            <a:pPr lvl="1"/>
            <a:r>
              <a:rPr lang="en-US" dirty="0" smtClean="0"/>
              <a:t>“Without [God’s] help man and woman cannot achieve the union of their lives for which God created them ‘in the beginning.’” (CCC 1608)</a:t>
            </a:r>
            <a:endParaRPr lang="en-US" dirty="0"/>
          </a:p>
        </p:txBody>
      </p:sp>
    </p:spTree>
    <p:extLst>
      <p:ext uri="{BB962C8B-B14F-4D97-AF65-F5344CB8AC3E}">
        <p14:creationId xmlns:p14="http://schemas.microsoft.com/office/powerpoint/2010/main" val="111210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in the Old Testament</a:t>
            </a:r>
            <a:endParaRPr lang="en-US" dirty="0"/>
          </a:p>
        </p:txBody>
      </p:sp>
      <p:sp>
        <p:nvSpPr>
          <p:cNvPr id="3" name="Content Placeholder 2"/>
          <p:cNvSpPr>
            <a:spLocks noGrp="1"/>
          </p:cNvSpPr>
          <p:nvPr>
            <p:ph idx="1"/>
          </p:nvPr>
        </p:nvSpPr>
        <p:spPr/>
        <p:txBody>
          <a:bodyPr/>
          <a:lstStyle/>
          <a:p>
            <a:r>
              <a:rPr lang="en-US" dirty="0" smtClean="0"/>
              <a:t>In the early parts of the Old Testament, one sees that marriages were already damaged by the sinfulness of man</a:t>
            </a:r>
          </a:p>
          <a:p>
            <a:pPr lvl="1"/>
            <a:r>
              <a:rPr lang="en-US" dirty="0" smtClean="0"/>
              <a:t>Polygamy</a:t>
            </a:r>
          </a:p>
          <a:p>
            <a:pPr lvl="1"/>
            <a:r>
              <a:rPr lang="en-US" dirty="0" smtClean="0"/>
              <a:t>Divorce</a:t>
            </a:r>
          </a:p>
          <a:p>
            <a:r>
              <a:rPr lang="en-US" dirty="0" smtClean="0"/>
              <a:t>Though the law of Moses offered the wife some protection from arbitrary domination by her husband, a man was still allowed to divorce his wife</a:t>
            </a:r>
          </a:p>
          <a:p>
            <a:pPr lvl="1"/>
            <a:r>
              <a:rPr lang="en-US" dirty="0" smtClean="0"/>
              <a:t>Jesus taught that Moses allowed divorce because of man’s “hardness of heart,” but that this was not part of God’s plan in the beginning (See Matthew 19:8)</a:t>
            </a:r>
            <a:endParaRPr lang="en-US" dirty="0"/>
          </a:p>
        </p:txBody>
      </p:sp>
    </p:spTree>
    <p:extLst>
      <p:ext uri="{BB962C8B-B14F-4D97-AF65-F5344CB8AC3E}">
        <p14:creationId xmlns:p14="http://schemas.microsoft.com/office/powerpoint/2010/main" val="3155608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 Review</a:t>
            </a:r>
            <a:endParaRPr lang="en-US" dirty="0"/>
          </a:p>
        </p:txBody>
      </p:sp>
      <p:sp>
        <p:nvSpPr>
          <p:cNvPr id="3" name="Content Placeholder 2"/>
          <p:cNvSpPr>
            <a:spLocks noGrp="1"/>
          </p:cNvSpPr>
          <p:nvPr>
            <p:ph idx="1"/>
          </p:nvPr>
        </p:nvSpPr>
        <p:spPr/>
        <p:txBody>
          <a:bodyPr>
            <a:normAutofit fontScale="92500"/>
          </a:bodyPr>
          <a:lstStyle/>
          <a:p>
            <a:r>
              <a:rPr lang="en-US" dirty="0" smtClean="0"/>
              <a:t>Marriage was established by the Creator</a:t>
            </a:r>
          </a:p>
          <a:p>
            <a:r>
              <a:rPr lang="en-US" dirty="0" smtClean="0"/>
              <a:t>Marriage is a union of one man and one woman</a:t>
            </a:r>
          </a:p>
          <a:p>
            <a:r>
              <a:rPr lang="en-US" dirty="0" smtClean="0"/>
              <a:t>Marriage is ordered to the mutual help of the spouses and the procreation of children</a:t>
            </a:r>
          </a:p>
          <a:p>
            <a:r>
              <a:rPr lang="en-US" dirty="0" smtClean="0"/>
              <a:t>Marriage was intended by the Creator to last until death</a:t>
            </a:r>
          </a:p>
          <a:p>
            <a:endParaRPr lang="en-US" dirty="0"/>
          </a:p>
          <a:p>
            <a:pPr marL="0" indent="0">
              <a:buNone/>
            </a:pPr>
            <a:r>
              <a:rPr lang="en-US" dirty="0" smtClean="0"/>
              <a:t>Note: The Catholic Church believes that these truths about natural marriage apply to all marriages, regardless of the religion of the spouses, because this is how it was established by the Creator. This is part of the law that is written in the hearts of all human beings (natural law).</a:t>
            </a:r>
            <a:endParaRPr lang="en-US" dirty="0"/>
          </a:p>
        </p:txBody>
      </p:sp>
    </p:spTree>
    <p:extLst>
      <p:ext uri="{BB962C8B-B14F-4D97-AF65-F5344CB8AC3E}">
        <p14:creationId xmlns:p14="http://schemas.microsoft.com/office/powerpoint/2010/main" val="1971749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Marriages Are Presumed Valid</a:t>
            </a:r>
            <a:endParaRPr lang="en-US" dirty="0"/>
          </a:p>
        </p:txBody>
      </p:sp>
      <p:sp>
        <p:nvSpPr>
          <p:cNvPr id="3" name="Content Placeholder 2"/>
          <p:cNvSpPr>
            <a:spLocks noGrp="1"/>
          </p:cNvSpPr>
          <p:nvPr>
            <p:ph idx="1"/>
          </p:nvPr>
        </p:nvSpPr>
        <p:spPr/>
        <p:txBody>
          <a:bodyPr/>
          <a:lstStyle/>
          <a:p>
            <a:pPr marL="0" indent="0">
              <a:buNone/>
            </a:pPr>
            <a:r>
              <a:rPr lang="en-US" dirty="0" smtClean="0"/>
              <a:t>The Catholic Church recognizes the validity of the marriages of non-Christians</a:t>
            </a:r>
          </a:p>
          <a:p>
            <a:r>
              <a:rPr lang="en-US" dirty="0" smtClean="0"/>
              <a:t>Since marriage was instituted by God the Creator, the Catholic Church acknowledges the validity of the marriages of non-Christians.</a:t>
            </a:r>
          </a:p>
          <a:p>
            <a:r>
              <a:rPr lang="en-US" dirty="0" smtClean="0"/>
              <a:t>The Catholic Church does not consider these marriages to be </a:t>
            </a:r>
            <a:r>
              <a:rPr lang="en-US" i="1" dirty="0" smtClean="0"/>
              <a:t>sacramental</a:t>
            </a:r>
            <a:r>
              <a:rPr lang="en-US" dirty="0" smtClean="0"/>
              <a:t>, but she does consider them to be </a:t>
            </a:r>
            <a:r>
              <a:rPr lang="en-US" i="1" dirty="0" smtClean="0"/>
              <a:t>valid</a:t>
            </a:r>
            <a:r>
              <a:rPr lang="en-US" dirty="0" smtClean="0"/>
              <a:t>.</a:t>
            </a:r>
          </a:p>
          <a:p>
            <a:r>
              <a:rPr lang="en-US" dirty="0" smtClean="0"/>
              <a:t>The only thing that could prevent such a marriage from being valid would be the fact of it being contracted in a way that is against God’s law.</a:t>
            </a:r>
            <a:endParaRPr lang="en-US" dirty="0"/>
          </a:p>
        </p:txBody>
      </p:sp>
    </p:spTree>
    <p:extLst>
      <p:ext uri="{BB962C8B-B14F-4D97-AF65-F5344CB8AC3E}">
        <p14:creationId xmlns:p14="http://schemas.microsoft.com/office/powerpoint/2010/main" val="415522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4999</Words>
  <Application>Microsoft Office PowerPoint</Application>
  <PresentationFormat>Widescreen</PresentationFormat>
  <Paragraphs>260</Paragraphs>
  <Slides>56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Calibri Light</vt:lpstr>
      <vt:lpstr>Office Theme</vt:lpstr>
      <vt:lpstr>Catholic Doctrine of Marriage</vt:lpstr>
      <vt:lpstr>Outline</vt:lpstr>
      <vt:lpstr>Natural Marriage: Marriage as Established by the Creator</vt:lpstr>
      <vt:lpstr>Natural Marriage:  Created by God at the Beginning of Time</vt:lpstr>
      <vt:lpstr>Natural Marriage: Fruitful &amp; Unitive</vt:lpstr>
      <vt:lpstr>Natural Marriage: Wounded by Sin</vt:lpstr>
      <vt:lpstr>Natural Marriage in the Old Testament</vt:lpstr>
      <vt:lpstr>Natural Marriage: Review</vt:lpstr>
      <vt:lpstr>Natural Marriages Are Presumed Valid</vt:lpstr>
      <vt:lpstr>Sacramental Marriage</vt:lpstr>
      <vt:lpstr>Sacramental Marriage</vt:lpstr>
      <vt:lpstr>Jesus Esteems Marriage</vt:lpstr>
      <vt:lpstr>Marriage in the New Testament</vt:lpstr>
      <vt:lpstr>Raised to the Dignity of a Sacrament</vt:lpstr>
      <vt:lpstr>More about Sacraments in General</vt:lpstr>
      <vt:lpstr>Natural Marriage vs. Sacramental Marriage</vt:lpstr>
      <vt:lpstr>Natural Marriages Can Become Sacramental</vt:lpstr>
      <vt:lpstr>Key Elements of Marriage Doctrine</vt:lpstr>
      <vt:lpstr>Important Elements of Natural &amp; Sacramental Marriages</vt:lpstr>
      <vt:lpstr>Matrimonial Consent:  Consent Makes Marriage</vt:lpstr>
      <vt:lpstr>Effects of Sacramental Matrimony: Bond</vt:lpstr>
      <vt:lpstr>Effects of Sacramental Matrimony: Grace</vt:lpstr>
      <vt:lpstr>The Goods of Marriage</vt:lpstr>
      <vt:lpstr>The Good of the Sacrament (Indissolubility)</vt:lpstr>
      <vt:lpstr>The Good of Faith (Fidelity)</vt:lpstr>
      <vt:lpstr>The Good of Offspring (Procreation &amp; Education of Children)</vt:lpstr>
      <vt:lpstr>The Good of the Spouses</vt:lpstr>
      <vt:lpstr>Divorce &amp; Remarriage in the New Testament: The Tragedy of Divorce</vt:lpstr>
      <vt:lpstr>The Catechism of the Catholic Church on Divorce</vt:lpstr>
      <vt:lpstr>Is Divorce a Sin?</vt:lpstr>
      <vt:lpstr>Victim of Divorce?</vt:lpstr>
      <vt:lpstr>Sometimes the Church Tolerates Divorce</vt:lpstr>
      <vt:lpstr>Divorce &amp; Remarriage in the New Testament</vt:lpstr>
      <vt:lpstr>Divorce and Remarriage: What Did Jesus Say?</vt:lpstr>
      <vt:lpstr>Matthew 19:3-12 (RSV)</vt:lpstr>
      <vt:lpstr>Mark 10:2-12 (RSV)</vt:lpstr>
      <vt:lpstr>Luke 16:18 (RSV)</vt:lpstr>
      <vt:lpstr>Key Points on Divorce and Remarriage from the Gospels</vt:lpstr>
      <vt:lpstr>What is “unchastity” in Matthew 19:9?</vt:lpstr>
      <vt:lpstr>How to interpret porneia</vt:lpstr>
      <vt:lpstr>How Does the Church Understand All of This?</vt:lpstr>
      <vt:lpstr>The Catechism of the Catholic Church on Divorce &amp; Remarriage</vt:lpstr>
      <vt:lpstr>An Indissoluble Bond</vt:lpstr>
      <vt:lpstr>Divorce and Remarriage: St. Paul</vt:lpstr>
      <vt:lpstr>St. Paul’s Exception for Divorce</vt:lpstr>
      <vt:lpstr>St. Paul &amp; Natural Marriage</vt:lpstr>
      <vt:lpstr>The Pauline Privilege</vt:lpstr>
      <vt:lpstr>Conditions for the Use of the Pauline Privilege</vt:lpstr>
      <vt:lpstr>Dissolution of a Natural Bond</vt:lpstr>
      <vt:lpstr>Concluding Summary</vt:lpstr>
      <vt:lpstr>Summary</vt:lpstr>
      <vt:lpstr>Summary</vt:lpstr>
      <vt:lpstr>Summary</vt:lpstr>
      <vt:lpstr>Summary</vt:lpstr>
      <vt:lpstr>Absolutely Essential Points</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Catholic Doctrine of Marriage</dc:title>
  <dc:creator>Clark, FatherJames</dc:creator>
  <cp:lastModifiedBy>Microsoft account</cp:lastModifiedBy>
  <cp:revision>73</cp:revision>
  <dcterms:created xsi:type="dcterms:W3CDTF">2022-04-26T15:18:22Z</dcterms:created>
  <dcterms:modified xsi:type="dcterms:W3CDTF">2022-05-04T22:07:14Z</dcterms:modified>
</cp:coreProperties>
</file>